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0" r:id="rId9"/>
    <p:sldId id="262" r:id="rId10"/>
    <p:sldId id="261" r:id="rId11"/>
    <p:sldId id="264" r:id="rId12"/>
    <p:sldId id="263" r:id="rId13"/>
    <p:sldId id="265" r:id="rId14"/>
    <p:sldId id="267" r:id="rId15"/>
  </p:sldIdLst>
  <p:sldSz cx="9144000" cy="5143500" type="screen16x9"/>
  <p:notesSz cx="6858000" cy="9144000"/>
  <p:embeddedFontLst>
    <p:embeddedFont>
      <p:font typeface="Lato Light" panose="020F0502020204030204" pitchFamily="34" charset="0"/>
      <p:regular r:id="rId16"/>
      <p:italic r:id="rId17"/>
    </p:embeddedFont>
    <p:embeddedFont>
      <p:font typeface="Signika - Bold" panose="02010003020600000004" charset="0"/>
      <p:bold r:id="rId18"/>
    </p:embeddedFont>
    <p:embeddedFont>
      <p:font typeface="Signika - Light" panose="02010003020600000004" charset="0"/>
      <p:regular r:id="rId19"/>
    </p:embeddedFont>
    <p:embeddedFont>
      <p:font typeface="Wingdings 2" panose="05020102010507070707" pitchFamily="18" charset="2"/>
      <p:regular r:id="rId20"/>
    </p:embeddedFont>
  </p:embeddedFont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AE16"/>
    <a:srgbClr val="EBB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86454" autoAdjust="0"/>
  </p:normalViewPr>
  <p:slideViewPr>
    <p:cSldViewPr>
      <p:cViewPr varScale="1">
        <p:scale>
          <a:sx n="76" d="100"/>
          <a:sy n="76" d="100"/>
        </p:scale>
        <p:origin x="78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9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395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894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96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942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795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221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2019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7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247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1434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754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B78E2-B10C-4FCE-8CA5-64EBAFEB4F8E}" type="datetimeFigureOut">
              <a:rPr lang="pl-PL" smtClean="0"/>
              <a:t>15.12.2025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10DA-7D9E-4176-AD6D-4F2317FFBE8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891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akademiaczerniaka.pl/kampania-znamie-znam-je/program-do-szkol-ponadgimnazjalnych/film-edukacyjny-dla-uczniow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lipsa 32"/>
          <p:cNvSpPr/>
          <p:nvPr/>
        </p:nvSpPr>
        <p:spPr>
          <a:xfrm>
            <a:off x="-3780928" y="-8242692"/>
            <a:ext cx="11665296" cy="1137726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Elipsa 36"/>
          <p:cNvSpPr/>
          <p:nvPr/>
        </p:nvSpPr>
        <p:spPr>
          <a:xfrm>
            <a:off x="4851258" y="-2180778"/>
            <a:ext cx="4945546" cy="4945546"/>
          </a:xfrm>
          <a:prstGeom prst="ellipse">
            <a:avLst/>
          </a:prstGeom>
          <a:solidFill>
            <a:srgbClr val="E7A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D39D19ED-5369-46E6-94EF-063479584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241" y="843558"/>
            <a:ext cx="5134013" cy="1008112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Znamię! Znam je? </a:t>
            </a:r>
          </a:p>
        </p:txBody>
      </p:sp>
      <p:sp>
        <p:nvSpPr>
          <p:cNvPr id="19" name="Podtytuł 2">
            <a:extLst>
              <a:ext uri="{FF2B5EF4-FFF2-40B4-BE49-F238E27FC236}">
                <a16:creationId xmlns:a16="http://schemas.microsoft.com/office/drawing/2014/main" id="{8F79A94E-8712-4507-9825-CC5FDD5A78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5656" y="1779662"/>
            <a:ext cx="3344864" cy="597948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>
                <a:solidFill>
                  <a:schemeClr val="bg1"/>
                </a:solidFill>
                <a:latin typeface="Signika - Light" panose="02010003020600000004" pitchFamily="2" charset="0"/>
              </a:rPr>
              <a:t>Konspekt lekcji dla szkół</a:t>
            </a:r>
          </a:p>
        </p:txBody>
      </p:sp>
      <p:sp>
        <p:nvSpPr>
          <p:cNvPr id="20" name="Prostokąt 5"/>
          <p:cNvSpPr>
            <a:spLocks noChangeArrowheads="1"/>
          </p:cNvSpPr>
          <p:nvPr/>
        </p:nvSpPr>
        <p:spPr bwMode="auto">
          <a:xfrm>
            <a:off x="4578276" y="2799532"/>
            <a:ext cx="171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pl-PL" altLang="pl-PL" sz="1200" dirty="0">
                <a:solidFill>
                  <a:srgbClr val="656565"/>
                </a:solidFill>
                <a:latin typeface="Signika - Light" panose="02010003020600000004" pitchFamily="2" charset="0"/>
              </a:rPr>
              <a:t>Partnerzy wspierający                                                          </a:t>
            </a:r>
          </a:p>
        </p:txBody>
      </p:sp>
      <p:pic>
        <p:nvPicPr>
          <p:cNvPr id="21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146" y="3287762"/>
            <a:ext cx="72231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rostokąt 5"/>
          <p:cNvSpPr>
            <a:spLocks noChangeArrowheads="1"/>
          </p:cNvSpPr>
          <p:nvPr/>
        </p:nvSpPr>
        <p:spPr bwMode="auto">
          <a:xfrm>
            <a:off x="177930" y="3939902"/>
            <a:ext cx="1688219" cy="25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pl-PL" altLang="pl-PL" sz="1200" dirty="0">
                <a:solidFill>
                  <a:srgbClr val="656565"/>
                </a:solidFill>
                <a:latin typeface="Signika - Light" panose="02010003020600000004" pitchFamily="2" charset="0"/>
              </a:rPr>
              <a:t>Patronat </a:t>
            </a:r>
          </a:p>
        </p:txBody>
      </p:sp>
      <p:pic>
        <p:nvPicPr>
          <p:cNvPr id="23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58245"/>
            <a:ext cx="13700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129" y="3349731"/>
            <a:ext cx="1055687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AC_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031" y="4438981"/>
            <a:ext cx="1584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upa 25"/>
          <p:cNvGrpSpPr/>
          <p:nvPr/>
        </p:nvGrpSpPr>
        <p:grpSpPr>
          <a:xfrm>
            <a:off x="107504" y="4299858"/>
            <a:ext cx="2350358" cy="753435"/>
            <a:chOff x="5292576" y="5397501"/>
            <a:chExt cx="2585394" cy="828778"/>
          </a:xfrm>
        </p:grpSpPr>
        <p:pic>
          <p:nvPicPr>
            <p:cNvPr id="27" name="Obraz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7283" y="5397501"/>
              <a:ext cx="420687" cy="72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Obraz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902" y="5397501"/>
              <a:ext cx="292100" cy="722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Obraz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503" y="5397501"/>
              <a:ext cx="43815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upa 29"/>
            <p:cNvGrpSpPr/>
            <p:nvPr/>
          </p:nvGrpSpPr>
          <p:grpSpPr>
            <a:xfrm>
              <a:off x="5292576" y="5397501"/>
              <a:ext cx="863600" cy="828778"/>
              <a:chOff x="5153174" y="5397501"/>
              <a:chExt cx="863600" cy="828778"/>
            </a:xfrm>
          </p:grpSpPr>
          <p:pic>
            <p:nvPicPr>
              <p:cNvPr id="31" name="Obraz 1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2080" y="5397501"/>
                <a:ext cx="585788" cy="700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pole tekstowe 9"/>
              <p:cNvSpPr txBox="1">
                <a:spLocks noChangeArrowheads="1"/>
              </p:cNvSpPr>
              <p:nvPr/>
            </p:nvSpPr>
            <p:spPr bwMode="auto">
              <a:xfrm>
                <a:off x="5153174" y="5949280"/>
                <a:ext cx="86360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spAutoFit/>
              </a:bodyPr>
              <a:lstStyle>
                <a:lvl1pPr>
                  <a:spcBef>
                    <a:spcPts val="250"/>
                  </a:spcBef>
                  <a:buClr>
                    <a:schemeClr val="accent1"/>
                  </a:buClr>
                  <a:buSzPct val="80000"/>
                  <a:buFont typeface="Wingdings 2" pitchFamily="18" charset="2"/>
                  <a:buChar char=""/>
                  <a:defRPr sz="28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spcBef>
                    <a:spcPts val="250"/>
                  </a:spcBef>
                  <a:buClr>
                    <a:schemeClr val="accent1"/>
                  </a:buClr>
                  <a:buSzPct val="100000"/>
                  <a:buFont typeface="Verdana" pitchFamily="34" charset="0"/>
                  <a:buChar char="◦"/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spcBef>
                    <a:spcPts val="250"/>
                  </a:spcBef>
                  <a:buClr>
                    <a:srgbClr val="ED3742"/>
                  </a:buClr>
                  <a:buSzPct val="100000"/>
                  <a:buFont typeface="Wingdings 2" pitchFamily="18" charset="2"/>
                  <a:buChar char=""/>
                  <a:defRPr sz="2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spcBef>
                    <a:spcPts val="225"/>
                  </a:spcBef>
                  <a:buClr>
                    <a:srgbClr val="ED3742"/>
                  </a:buClr>
                  <a:buSzPct val="112000"/>
                  <a:buFont typeface="Verdana" pitchFamily="34" charset="0"/>
                  <a:buChar char="◦"/>
                  <a:defRPr sz="19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spcBef>
                    <a:spcPts val="250"/>
                  </a:spcBef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pl-PL" altLang="pl-PL" sz="600" dirty="0">
                    <a:latin typeface="Arial" charset="0"/>
                  </a:rPr>
                  <a:t>Główny Inspektor</a:t>
                </a:r>
                <a:br>
                  <a:rPr lang="pl-PL" altLang="pl-PL" sz="600" dirty="0">
                    <a:latin typeface="Arial" charset="0"/>
                  </a:rPr>
                </a:br>
                <a:r>
                  <a:rPr lang="pl-PL" altLang="pl-PL" sz="600" dirty="0">
                    <a:latin typeface="Arial" charset="0"/>
                  </a:rPr>
                  <a:t> Sanitarny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803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18" grpId="0"/>
      <p:bldP spid="19" grpId="0" build="p"/>
      <p:bldP spid="20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5DDF598-E5DC-448A-B054-C5D9E9527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750" y="1203598"/>
            <a:ext cx="8424862" cy="1583805"/>
          </a:xfrm>
          <a:noFill/>
        </p:spPr>
        <p:txBody>
          <a:bodyPr>
            <a:normAutofit/>
          </a:bodyPr>
          <a:lstStyle/>
          <a:p>
            <a:pPr marL="265176" indent="-265176" eaLnBrk="1" fontAlgn="auto" hangingPunct="1">
              <a:lnSpc>
                <a:spcPts val="1920"/>
              </a:lnSpc>
              <a:spcAft>
                <a:spcPts val="0"/>
              </a:spcAft>
              <a:buFontTx/>
              <a:buNone/>
              <a:defRPr/>
            </a:pPr>
            <a:r>
              <a:rPr lang="pl-PL" sz="1400" dirty="0">
                <a:latin typeface="Signika - Light" panose="02010003020600000004" pitchFamily="2" charset="0"/>
              </a:rPr>
              <a:t>NA STRONIE AKADEMII CZERNIAKA ZNAJDZIECIE:</a:t>
            </a:r>
          </a:p>
          <a:p>
            <a:pPr marL="682625" lvl="2" indent="0">
              <a:lnSpc>
                <a:spcPts val="2100"/>
              </a:lnSpc>
              <a:buNone/>
              <a:defRPr/>
            </a:pPr>
            <a:r>
              <a:rPr lang="pl-PL" sz="1200" b="1" dirty="0">
                <a:latin typeface="Signika - Light" panose="02010003020600000004" pitchFamily="2" charset="0"/>
              </a:rPr>
              <a:t>SONDĘ </a:t>
            </a:r>
            <a:r>
              <a:rPr lang="pl-PL" sz="1200" dirty="0">
                <a:latin typeface="Signika - Light" panose="02010003020600000004" pitchFamily="2" charset="0"/>
              </a:rPr>
              <a:t>UKAZUJĄCĄ STAN WIEDZY POLAKÓW NT. CZERNIAKA</a:t>
            </a:r>
          </a:p>
          <a:p>
            <a:pPr marL="682625" lvl="2" indent="0">
              <a:lnSpc>
                <a:spcPts val="2100"/>
              </a:lnSpc>
              <a:buNone/>
              <a:defRPr/>
            </a:pPr>
            <a:r>
              <a:rPr lang="pl-PL" sz="1200" b="1" dirty="0">
                <a:latin typeface="Signika - Light" panose="02010003020600000004" pitchFamily="2" charset="0"/>
              </a:rPr>
              <a:t>ULOTKĘ</a:t>
            </a:r>
            <a:r>
              <a:rPr lang="pl-PL" sz="1200" dirty="0">
                <a:latin typeface="Signika - Light" panose="02010003020600000004" pitchFamily="2" charset="0"/>
              </a:rPr>
              <a:t> Z NAJWAŻNIEJSZYMI INFORMACJAMI O CZERNIAKU</a:t>
            </a:r>
          </a:p>
          <a:p>
            <a:pPr marL="682625" lvl="2" indent="0">
              <a:lnSpc>
                <a:spcPts val="2100"/>
              </a:lnSpc>
              <a:buNone/>
              <a:defRPr/>
            </a:pPr>
            <a:r>
              <a:rPr lang="pl-PL" sz="1200" b="1" dirty="0">
                <a:latin typeface="Signika - Light" panose="02010003020600000004" pitchFamily="2" charset="0"/>
              </a:rPr>
              <a:t>FILM </a:t>
            </a:r>
            <a:r>
              <a:rPr lang="pl-PL" sz="1200" dirty="0">
                <a:latin typeface="Signika - Light" panose="02010003020600000004" pitchFamily="2" charset="0"/>
              </a:rPr>
              <a:t>NA TEMAT SAMOBADANIA SKÓRY</a:t>
            </a:r>
          </a:p>
          <a:p>
            <a:pPr marL="682625" lvl="2" indent="0">
              <a:lnSpc>
                <a:spcPts val="2100"/>
              </a:lnSpc>
              <a:buNone/>
              <a:defRPr/>
            </a:pPr>
            <a:r>
              <a:rPr lang="pl-PL" sz="1200" dirty="0">
                <a:latin typeface="Signika - Light" panose="02010003020600000004" pitchFamily="2" charset="0"/>
              </a:rPr>
              <a:t>...I WIELE INNYCH MATERIAŁÓW O CZERNIAKU</a:t>
            </a:r>
            <a:endParaRPr lang="pl-PL" sz="1800" b="1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0E6CABB-E515-40F5-B963-9638D32CDCA6}"/>
              </a:ext>
            </a:extLst>
          </p:cNvPr>
          <p:cNvSpPr txBox="1">
            <a:spLocks/>
          </p:cNvSpPr>
          <p:nvPr/>
        </p:nvSpPr>
        <p:spPr>
          <a:xfrm>
            <a:off x="539750" y="-1100236"/>
            <a:ext cx="7772400" cy="647700"/>
          </a:xfrm>
          <a:prstGeom prst="rect">
            <a:avLst/>
          </a:prstGeom>
        </p:spPr>
        <p:txBody>
          <a:bodyPr lIns="182880" tIns="91440">
            <a:normAutofit/>
          </a:bodyPr>
          <a:lstStyle/>
          <a:p>
            <a:pPr marL="265176" indent="-265176" eaLnBrk="1" fontAlgn="auto" hangingPunct="1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pl-PL" sz="3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Chcecie wiedzieć więcej?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F7284C-46BD-4A75-A819-870D68B79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1007896"/>
            <a:ext cx="3168351" cy="2663349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6CD0BA92-3E3A-4673-9962-60F44B310F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34854" t="36869" r="3916" b="6256"/>
          <a:stretch/>
        </p:blipFill>
        <p:spPr bwMode="auto">
          <a:xfrm>
            <a:off x="2545492" y="2911559"/>
            <a:ext cx="3034620" cy="1880077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pole tekstowe 5"/>
          <p:cNvSpPr txBox="1"/>
          <p:nvPr/>
        </p:nvSpPr>
        <p:spPr>
          <a:xfrm>
            <a:off x="5973862" y="4044944"/>
            <a:ext cx="28584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>
                <a:solidFill>
                  <a:srgbClr val="E7AE16"/>
                </a:solidFill>
                <a:latin typeface="Signika - Light" panose="02010003020600000004" pitchFamily="2" charset="0"/>
              </a:rPr>
              <a:t>ZAPRASZAMY NA </a:t>
            </a:r>
          </a:p>
          <a:p>
            <a:pPr algn="ctr"/>
            <a:r>
              <a:rPr lang="pl-PL" dirty="0">
                <a:solidFill>
                  <a:srgbClr val="E7AE16"/>
                </a:solidFill>
                <a:latin typeface="Signika - Light" panose="02010003020600000004" pitchFamily="2" charset="0"/>
              </a:rPr>
              <a:t>www.</a:t>
            </a:r>
            <a:r>
              <a:rPr lang="pl-PL" dirty="0">
                <a:solidFill>
                  <a:schemeClr val="tx1">
                    <a:lumMod val="85000"/>
                    <a:lumOff val="15000"/>
                  </a:schemeClr>
                </a:solidFill>
                <a:latin typeface="Signika - Light" panose="02010003020600000004" pitchFamily="2" charset="0"/>
              </a:rPr>
              <a:t>akademiaczerniaka</a:t>
            </a:r>
            <a:r>
              <a:rPr lang="pl-PL" dirty="0">
                <a:solidFill>
                  <a:srgbClr val="E7AE16"/>
                </a:solidFill>
                <a:latin typeface="Signika - Light" panose="02010003020600000004" pitchFamily="2" charset="0"/>
              </a:rPr>
              <a:t>.pl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576017" y="187660"/>
            <a:ext cx="7906910" cy="591716"/>
            <a:chOff x="553522" y="187660"/>
            <a:chExt cx="7906910" cy="591716"/>
          </a:xfrm>
        </p:grpSpPr>
        <p:sp>
          <p:nvSpPr>
            <p:cNvPr id="9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6372164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CHCECIE WIEDZIEĆ WIĘCEJ?</a:t>
              </a:r>
            </a:p>
          </p:txBody>
        </p:sp>
        <p:sp>
          <p:nvSpPr>
            <p:cNvPr id="10" name="Elipsa 9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" name="Elipsa 10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Elipsa 11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3" name="Elipsa 12"/>
          <p:cNvSpPr/>
          <p:nvPr/>
        </p:nvSpPr>
        <p:spPr>
          <a:xfrm>
            <a:off x="862263" y="1586084"/>
            <a:ext cx="213768" cy="213768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862263" y="1869747"/>
            <a:ext cx="213768" cy="213768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862263" y="2161355"/>
            <a:ext cx="213768" cy="213768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862263" y="2431086"/>
            <a:ext cx="213768" cy="213768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ole tekstowe 16"/>
          <p:cNvSpPr txBox="1"/>
          <p:nvPr/>
        </p:nvSpPr>
        <p:spPr>
          <a:xfrm>
            <a:off x="323528" y="3003798"/>
            <a:ext cx="2077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dirty="0"/>
              <a:t>A ZDOBYTĄ WIEDZĘ </a:t>
            </a:r>
          </a:p>
          <a:p>
            <a:pPr algn="r"/>
            <a:r>
              <a:rPr lang="pl-PL" sz="1400" dirty="0"/>
              <a:t>BĘDZIECIE MOGLI SPRAWDZIĆ W </a:t>
            </a:r>
            <a:r>
              <a:rPr lang="pl-PL" sz="1400" dirty="0">
                <a:solidFill>
                  <a:srgbClr val="E7AE16"/>
                </a:solidFill>
              </a:rPr>
              <a:t>QUIZIE</a:t>
            </a:r>
            <a:r>
              <a:rPr lang="pl-PL" sz="1400" dirty="0"/>
              <a:t> </a:t>
            </a:r>
          </a:p>
          <a:p>
            <a:pPr algn="r"/>
            <a:r>
              <a:rPr lang="pl-PL" sz="1600" b="1" dirty="0"/>
              <a:t>„Znamię!” Znam je?”</a:t>
            </a:r>
          </a:p>
          <a:p>
            <a:pPr algn="r"/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02781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lipsa 32"/>
          <p:cNvSpPr/>
          <p:nvPr/>
        </p:nvSpPr>
        <p:spPr>
          <a:xfrm>
            <a:off x="-3780928" y="-8242692"/>
            <a:ext cx="11665296" cy="1137726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Elipsa 36"/>
          <p:cNvSpPr/>
          <p:nvPr/>
        </p:nvSpPr>
        <p:spPr>
          <a:xfrm>
            <a:off x="5643420" y="-2252786"/>
            <a:ext cx="4945546" cy="4945546"/>
          </a:xfrm>
          <a:prstGeom prst="ellipse">
            <a:avLst/>
          </a:prstGeom>
          <a:solidFill>
            <a:srgbClr val="E7A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D39D19ED-5369-46E6-94EF-063479584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6317" y="987574"/>
            <a:ext cx="5134013" cy="100811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l-PL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  <a:ea typeface="Lato Black" panose="020F0502020204030203" pitchFamily="34" charset="0"/>
                <a:cs typeface="Lato Black" panose="020F0502020204030203" pitchFamily="34" charset="0"/>
              </a:rPr>
              <a:t>Dziękujemy za uwagę</a:t>
            </a:r>
          </a:p>
        </p:txBody>
      </p:sp>
      <p:sp>
        <p:nvSpPr>
          <p:cNvPr id="20" name="Prostokąt 5"/>
          <p:cNvSpPr>
            <a:spLocks noChangeArrowheads="1"/>
          </p:cNvSpPr>
          <p:nvPr/>
        </p:nvSpPr>
        <p:spPr bwMode="auto">
          <a:xfrm>
            <a:off x="4578276" y="2799532"/>
            <a:ext cx="171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pl-PL" altLang="pl-PL" sz="1200" dirty="0">
                <a:solidFill>
                  <a:srgbClr val="656565"/>
                </a:solidFill>
                <a:latin typeface="Signika - Light" panose="02010003020600000004" pitchFamily="2" charset="0"/>
              </a:rPr>
              <a:t>Partnerzy wspierający                                                          </a:t>
            </a:r>
          </a:p>
        </p:txBody>
      </p:sp>
      <p:pic>
        <p:nvPicPr>
          <p:cNvPr id="21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146" y="3287762"/>
            <a:ext cx="72231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rostokąt 5"/>
          <p:cNvSpPr>
            <a:spLocks noChangeArrowheads="1"/>
          </p:cNvSpPr>
          <p:nvPr/>
        </p:nvSpPr>
        <p:spPr bwMode="auto">
          <a:xfrm>
            <a:off x="177930" y="3939902"/>
            <a:ext cx="1688219" cy="25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pl-PL" altLang="pl-PL" sz="1200" dirty="0">
                <a:solidFill>
                  <a:srgbClr val="656565"/>
                </a:solidFill>
                <a:latin typeface="Signika - Light" panose="02010003020600000004" pitchFamily="2" charset="0"/>
              </a:rPr>
              <a:t>Patronat </a:t>
            </a:r>
          </a:p>
        </p:txBody>
      </p:sp>
      <p:pic>
        <p:nvPicPr>
          <p:cNvPr id="23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58245"/>
            <a:ext cx="13700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129" y="3349731"/>
            <a:ext cx="1055687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AC_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031" y="4438981"/>
            <a:ext cx="1584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upa 25"/>
          <p:cNvGrpSpPr/>
          <p:nvPr/>
        </p:nvGrpSpPr>
        <p:grpSpPr>
          <a:xfrm>
            <a:off x="107504" y="4299858"/>
            <a:ext cx="2350358" cy="753435"/>
            <a:chOff x="5292576" y="5397501"/>
            <a:chExt cx="2585394" cy="828778"/>
          </a:xfrm>
        </p:grpSpPr>
        <p:pic>
          <p:nvPicPr>
            <p:cNvPr id="27" name="Obraz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7283" y="5397501"/>
              <a:ext cx="420687" cy="72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Obraz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902" y="5397501"/>
              <a:ext cx="292100" cy="722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Obraz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503" y="5397501"/>
              <a:ext cx="43815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upa 29"/>
            <p:cNvGrpSpPr/>
            <p:nvPr/>
          </p:nvGrpSpPr>
          <p:grpSpPr>
            <a:xfrm>
              <a:off x="5292576" y="5397501"/>
              <a:ext cx="863600" cy="828778"/>
              <a:chOff x="5153174" y="5397501"/>
              <a:chExt cx="863600" cy="828778"/>
            </a:xfrm>
          </p:grpSpPr>
          <p:pic>
            <p:nvPicPr>
              <p:cNvPr id="31" name="Obraz 1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2080" y="5397501"/>
                <a:ext cx="585788" cy="7000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pole tekstowe 9"/>
              <p:cNvSpPr txBox="1">
                <a:spLocks noChangeArrowheads="1"/>
              </p:cNvSpPr>
              <p:nvPr/>
            </p:nvSpPr>
            <p:spPr bwMode="auto">
              <a:xfrm>
                <a:off x="5153174" y="5949280"/>
                <a:ext cx="86360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spAutoFit/>
              </a:bodyPr>
              <a:lstStyle>
                <a:lvl1pPr>
                  <a:spcBef>
                    <a:spcPts val="250"/>
                  </a:spcBef>
                  <a:buClr>
                    <a:schemeClr val="accent1"/>
                  </a:buClr>
                  <a:buSzPct val="80000"/>
                  <a:buFont typeface="Wingdings 2" pitchFamily="18" charset="2"/>
                  <a:buChar char=""/>
                  <a:defRPr sz="28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>
                  <a:spcBef>
                    <a:spcPts val="250"/>
                  </a:spcBef>
                  <a:buClr>
                    <a:schemeClr val="accent1"/>
                  </a:buClr>
                  <a:buSzPct val="100000"/>
                  <a:buFont typeface="Verdana" pitchFamily="34" charset="0"/>
                  <a:buChar char="◦"/>
                  <a:defRPr sz="2400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>
                  <a:spcBef>
                    <a:spcPts val="250"/>
                  </a:spcBef>
                  <a:buClr>
                    <a:srgbClr val="ED3742"/>
                  </a:buClr>
                  <a:buSzPct val="100000"/>
                  <a:buFont typeface="Wingdings 2" pitchFamily="18" charset="2"/>
                  <a:buChar char=""/>
                  <a:defRPr sz="22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>
                  <a:spcBef>
                    <a:spcPts val="225"/>
                  </a:spcBef>
                  <a:buClr>
                    <a:srgbClr val="ED3742"/>
                  </a:buClr>
                  <a:buSzPct val="112000"/>
                  <a:buFont typeface="Verdana" pitchFamily="34" charset="0"/>
                  <a:buChar char="◦"/>
                  <a:defRPr sz="19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>
                  <a:spcBef>
                    <a:spcPts val="250"/>
                  </a:spcBef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ts val="250"/>
                  </a:spcBef>
                  <a:spcAft>
                    <a:spcPct val="0"/>
                  </a:spcAft>
                  <a:buClr>
                    <a:srgbClr val="4A85BF"/>
                  </a:buClr>
                  <a:buSzPct val="100000"/>
                  <a:buFont typeface="Wingdings 2" pitchFamily="18" charset="2"/>
                  <a:buChar char="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pl-PL" altLang="pl-PL" sz="600" dirty="0">
                    <a:latin typeface="Arial" charset="0"/>
                  </a:rPr>
                  <a:t>Główny Inspektor</a:t>
                </a:r>
                <a:br>
                  <a:rPr lang="pl-PL" altLang="pl-PL" sz="600" dirty="0">
                    <a:latin typeface="Arial" charset="0"/>
                  </a:rPr>
                </a:br>
                <a:r>
                  <a:rPr lang="pl-PL" altLang="pl-PL" sz="600" dirty="0">
                    <a:latin typeface="Arial" charset="0"/>
                  </a:rPr>
                  <a:t> Sanitarny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197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18" grpId="0"/>
      <p:bldP spid="20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lipsa 32"/>
          <p:cNvSpPr/>
          <p:nvPr/>
        </p:nvSpPr>
        <p:spPr>
          <a:xfrm>
            <a:off x="7668344" y="-582247"/>
            <a:ext cx="6584757" cy="64221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 descr="C:\Users\malgorzatadziak\AppData\Local\Microsoft\Windows\Temporary Internet Files\Content.Word\SKORA_3D_CZERNIAK_00049.png">
            <a:extLst>
              <a:ext uri="{FF2B5EF4-FFF2-40B4-BE49-F238E27FC236}">
                <a16:creationId xmlns:a16="http://schemas.microsoft.com/office/drawing/2014/main" id="{586913B6-023C-47B4-A3CE-98D27ADDB92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5460" y="1914464"/>
            <a:ext cx="2320898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Podtytuł 2">
            <a:extLst>
              <a:ext uri="{FF2B5EF4-FFF2-40B4-BE49-F238E27FC236}">
                <a16:creationId xmlns:a16="http://schemas.microsoft.com/office/drawing/2014/main" id="{207D1FD1-C156-4D51-A807-DF4079791078}"/>
              </a:ext>
            </a:extLst>
          </p:cNvPr>
          <p:cNvSpPr txBox="1">
            <a:spLocks/>
          </p:cNvSpPr>
          <p:nvPr/>
        </p:nvSpPr>
        <p:spPr>
          <a:xfrm>
            <a:off x="4327986" y="3507703"/>
            <a:ext cx="4032250" cy="158432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eaLnBrk="1" fontAlgn="auto" hangingPunct="1">
              <a:spcBef>
                <a:spcPts val="250"/>
              </a:spcBef>
              <a:spcAft>
                <a:spcPts val="0"/>
              </a:spcAft>
              <a:buClr>
                <a:srgbClr val="E7AE16"/>
              </a:buClr>
              <a:buSzPct val="100000"/>
              <a:defRPr/>
            </a:pP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ROZRASTA SIĘ NA POWIERZCHNI SKÓRY I WRASTA </a:t>
            </a:r>
            <a:b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</a:b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W JEJ GŁĄB </a:t>
            </a:r>
          </a:p>
          <a:p>
            <a:pPr eaLnBrk="1" fontAlgn="auto" hangingPunct="1">
              <a:spcBef>
                <a:spcPts val="250"/>
              </a:spcBef>
              <a:spcAft>
                <a:spcPts val="0"/>
              </a:spcAft>
              <a:buClr>
                <a:srgbClr val="E7AE16"/>
              </a:buClr>
              <a:buSzPct val="100000"/>
              <a:defRPr/>
            </a:pP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GDY PRZEJDZIE BARIERĘ SKÓRY DOSTAJE SIĘ DO  </a:t>
            </a:r>
            <a:b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</a:b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NACZYŃ KRWIONOŚNYCH I CAŁEGO ORGANIZMU</a:t>
            </a:r>
          </a:p>
          <a:p>
            <a:pPr eaLnBrk="1" fontAlgn="auto" hangingPunct="1">
              <a:spcBef>
                <a:spcPts val="250"/>
              </a:spcBef>
              <a:spcAft>
                <a:spcPts val="0"/>
              </a:spcAft>
              <a:buClr>
                <a:srgbClr val="E7AE16"/>
              </a:buClr>
              <a:buSzPct val="100000"/>
              <a:defRPr/>
            </a:pP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CZASEM WYSTARCZĄ 3 MIESIĄCE, ABY </a:t>
            </a:r>
            <a:b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</a:b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ZAATAKOWAŁ CAŁY ORGANIZM</a:t>
            </a:r>
          </a:p>
        </p:txBody>
      </p:sp>
      <p:pic>
        <p:nvPicPr>
          <p:cNvPr id="9" name="Obraz 8" descr="C:\Users\malgorzatadziak\AppData\Local\Microsoft\Windows\Temporary Internet Files\Content.Word\SKORA_3D_CZERNIAK_00179.png">
            <a:extLst>
              <a:ext uri="{FF2B5EF4-FFF2-40B4-BE49-F238E27FC236}">
                <a16:creationId xmlns:a16="http://schemas.microsoft.com/office/drawing/2014/main" id="{EAB245E7-476F-4748-B5A7-A0996D5C88CC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5460" y="3539285"/>
            <a:ext cx="2320898" cy="1309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4" name="Grupa 33"/>
          <p:cNvGrpSpPr/>
          <p:nvPr/>
        </p:nvGrpSpPr>
        <p:grpSpPr>
          <a:xfrm>
            <a:off x="553522" y="187660"/>
            <a:ext cx="6646589" cy="591716"/>
            <a:chOff x="553522" y="187660"/>
            <a:chExt cx="6646589" cy="591716"/>
          </a:xfrm>
        </p:grpSpPr>
        <p:sp>
          <p:nvSpPr>
            <p:cNvPr id="5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5111843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CZERNIAK – CO TO JEST?</a:t>
              </a:r>
            </a:p>
          </p:txBody>
        </p:sp>
        <p:sp>
          <p:nvSpPr>
            <p:cNvPr id="11" name="Elipsa 10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Elipsa 11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Elipsa 12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31" name="pole tekstowe 30"/>
          <p:cNvSpPr txBox="1"/>
          <p:nvPr/>
        </p:nvSpPr>
        <p:spPr>
          <a:xfrm>
            <a:off x="4327986" y="1990202"/>
            <a:ext cx="3565400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ts val="250"/>
              </a:spcBef>
              <a:buClr>
                <a:srgbClr val="E7AE16"/>
              </a:buClr>
              <a:buSzPct val="100000"/>
              <a:defRPr/>
            </a:pP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BARDZO AGRESYWNY WZROST </a:t>
            </a:r>
          </a:p>
          <a:p>
            <a:pPr>
              <a:spcBef>
                <a:spcPts val="250"/>
              </a:spcBef>
              <a:buClr>
                <a:srgbClr val="E7AE16"/>
              </a:buClr>
              <a:buSzPct val="100000"/>
              <a:defRPr/>
            </a:pP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WCZESNE I LICZNE PRZERZUTY, TRUDNE </a:t>
            </a:r>
            <a:b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</a:b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W LECZENIU FARMAKOLOGICZNYM </a:t>
            </a:r>
          </a:p>
          <a:p>
            <a:pPr>
              <a:spcBef>
                <a:spcPts val="250"/>
              </a:spcBef>
              <a:buClr>
                <a:srgbClr val="E7AE16"/>
              </a:buClr>
              <a:buSzPct val="100000"/>
              <a:defRPr/>
            </a:pP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SZYBKO PRZECHODZI Z CHOROBY MIEJSCOWEJ    </a:t>
            </a:r>
            <a:b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</a:b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(ROZWIJAJĄCEJ SIĘ W JEDNYM MIEJSCU NA </a:t>
            </a:r>
            <a:b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</a:br>
            <a:r>
              <a:rPr lang="pl-PL" sz="12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SKÓRZE) W POSTAĆ ROZSIANĄ TZW. UOGÓLNIONĄ 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459453" y="969571"/>
            <a:ext cx="74142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Czerniak to nowotwór złośliwy skóry. Wywodzi się z </a:t>
            </a:r>
            <a:r>
              <a:rPr lang="pl-PL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melanocytów</a:t>
            </a: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– komórek pigmentowych </a:t>
            </a:r>
          </a:p>
          <a:p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wytwarzających barwnik zwany </a:t>
            </a: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melaniną. 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Melania sprawia, że skóra ciemnieje w kontakcie </a:t>
            </a:r>
          </a:p>
          <a:p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ignika - Bold" panose="02010003020600000004" pitchFamily="2" charset="0"/>
              </a:rPr>
              <a:t>z promieniowaniem ultrafioletowym (promieniami UV).</a:t>
            </a:r>
          </a:p>
          <a:p>
            <a:endParaRPr lang="pl-PL" sz="1400" dirty="0">
              <a:solidFill>
                <a:schemeClr val="tx1">
                  <a:lumMod val="75000"/>
                  <a:lumOff val="25000"/>
                </a:schemeClr>
              </a:solidFill>
              <a:latin typeface="Signika - Bold" panose="02010003020600000004" pitchFamily="2" charset="0"/>
            </a:endParaRPr>
          </a:p>
        </p:txBody>
      </p:sp>
      <p:sp>
        <p:nvSpPr>
          <p:cNvPr id="35" name="Elipsa 34"/>
          <p:cNvSpPr/>
          <p:nvPr/>
        </p:nvSpPr>
        <p:spPr>
          <a:xfrm>
            <a:off x="4133651" y="2033966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Elipsa 35"/>
          <p:cNvSpPr/>
          <p:nvPr/>
        </p:nvSpPr>
        <p:spPr>
          <a:xfrm>
            <a:off x="4133651" y="2651086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Elipsa 36"/>
          <p:cNvSpPr/>
          <p:nvPr/>
        </p:nvSpPr>
        <p:spPr>
          <a:xfrm>
            <a:off x="4133651" y="2283718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8" name="Elipsa 37"/>
          <p:cNvSpPr/>
          <p:nvPr/>
        </p:nvSpPr>
        <p:spPr>
          <a:xfrm>
            <a:off x="4133651" y="3579862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Elipsa 38"/>
          <p:cNvSpPr/>
          <p:nvPr/>
        </p:nvSpPr>
        <p:spPr>
          <a:xfrm>
            <a:off x="4133651" y="3999629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4133651" y="4371950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pole tekstowe 40"/>
          <p:cNvSpPr txBox="1"/>
          <p:nvPr/>
        </p:nvSpPr>
        <p:spPr>
          <a:xfrm>
            <a:off x="140531" y="1329189"/>
            <a:ext cx="118333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3900" dirty="0">
                <a:solidFill>
                  <a:schemeClr val="bg1">
                    <a:lumMod val="8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3805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run\Desktop\wzw\istockphoto-537639318-1024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245" y="0"/>
            <a:ext cx="5722867" cy="572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lipsa 18"/>
          <p:cNvSpPr/>
          <p:nvPr/>
        </p:nvSpPr>
        <p:spPr>
          <a:xfrm>
            <a:off x="7668344" y="-582247"/>
            <a:ext cx="6584757" cy="64221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0" name="Grupa 19"/>
          <p:cNvGrpSpPr/>
          <p:nvPr/>
        </p:nvGrpSpPr>
        <p:grpSpPr>
          <a:xfrm>
            <a:off x="553522" y="187660"/>
            <a:ext cx="6646589" cy="591716"/>
            <a:chOff x="553522" y="187660"/>
            <a:chExt cx="6646589" cy="591716"/>
          </a:xfrm>
        </p:grpSpPr>
        <p:sp>
          <p:nvSpPr>
            <p:cNvPr id="21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5111843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CZERNIAK W POLSCE</a:t>
              </a:r>
            </a:p>
          </p:txBody>
        </p:sp>
        <p:sp>
          <p:nvSpPr>
            <p:cNvPr id="22" name="Elipsa 21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3" name="Elipsa 22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4" name="Elipsa 23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6" name="Podtytuł 2">
            <a:extLst>
              <a:ext uri="{FF2B5EF4-FFF2-40B4-BE49-F238E27FC236}">
                <a16:creationId xmlns:a16="http://schemas.microsoft.com/office/drawing/2014/main" id="{1BBF7967-EBEC-4E56-A589-1201CFE93078}"/>
              </a:ext>
            </a:extLst>
          </p:cNvPr>
          <p:cNvSpPr txBox="1">
            <a:spLocks/>
          </p:cNvSpPr>
          <p:nvPr/>
        </p:nvSpPr>
        <p:spPr>
          <a:xfrm>
            <a:off x="5508104" y="2196126"/>
            <a:ext cx="2951163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30%</a:t>
            </a: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 CHORYCH NA </a:t>
            </a:r>
          </a:p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CZERNIAKI UMIERA</a:t>
            </a:r>
            <a:endParaRPr lang="pl-PL" sz="1100" dirty="0">
              <a:solidFill>
                <a:schemeClr val="tx1">
                  <a:lumMod val="65000"/>
                  <a:lumOff val="35000"/>
                </a:schemeClr>
              </a:solidFill>
              <a:latin typeface="Signika - Bold" panose="02010003020600000004" pitchFamily="2" charset="0"/>
            </a:endParaRPr>
          </a:p>
        </p:txBody>
      </p:sp>
      <p:sp>
        <p:nvSpPr>
          <p:cNvPr id="7" name="Podtytuł 2">
            <a:extLst>
              <a:ext uri="{FF2B5EF4-FFF2-40B4-BE49-F238E27FC236}">
                <a16:creationId xmlns:a16="http://schemas.microsoft.com/office/drawing/2014/main" id="{9DB20FCE-3D2B-4912-A10C-FF8103D4C8D1}"/>
              </a:ext>
            </a:extLst>
          </p:cNvPr>
          <p:cNvSpPr txBox="1">
            <a:spLocks/>
          </p:cNvSpPr>
          <p:nvPr/>
        </p:nvSpPr>
        <p:spPr>
          <a:xfrm>
            <a:off x="770643" y="1131440"/>
            <a:ext cx="3382963" cy="576263"/>
          </a:xfrm>
          <a:custGeom>
            <a:avLst/>
            <a:gdLst>
              <a:gd name="connsiteX0" fmla="*/ 0 w 4031828"/>
              <a:gd name="connsiteY0" fmla="*/ 120016 h 720080"/>
              <a:gd name="connsiteX1" fmla="*/ 35152 w 4031828"/>
              <a:gd name="connsiteY1" fmla="*/ 35152 h 720080"/>
              <a:gd name="connsiteX2" fmla="*/ 120016 w 4031828"/>
              <a:gd name="connsiteY2" fmla="*/ 0 h 720080"/>
              <a:gd name="connsiteX3" fmla="*/ 3911812 w 4031828"/>
              <a:gd name="connsiteY3" fmla="*/ 0 h 720080"/>
              <a:gd name="connsiteX4" fmla="*/ 3996676 w 4031828"/>
              <a:gd name="connsiteY4" fmla="*/ 35152 h 720080"/>
              <a:gd name="connsiteX5" fmla="*/ 4031828 w 4031828"/>
              <a:gd name="connsiteY5" fmla="*/ 120016 h 720080"/>
              <a:gd name="connsiteX6" fmla="*/ 4031828 w 4031828"/>
              <a:gd name="connsiteY6" fmla="*/ 600064 h 720080"/>
              <a:gd name="connsiteX7" fmla="*/ 3996676 w 4031828"/>
              <a:gd name="connsiteY7" fmla="*/ 684928 h 720080"/>
              <a:gd name="connsiteX8" fmla="*/ 3911812 w 4031828"/>
              <a:gd name="connsiteY8" fmla="*/ 720080 h 720080"/>
              <a:gd name="connsiteX9" fmla="*/ 120016 w 4031828"/>
              <a:gd name="connsiteY9" fmla="*/ 720080 h 720080"/>
              <a:gd name="connsiteX10" fmla="*/ 35152 w 4031828"/>
              <a:gd name="connsiteY10" fmla="*/ 684928 h 720080"/>
              <a:gd name="connsiteX11" fmla="*/ 0 w 4031828"/>
              <a:gd name="connsiteY11" fmla="*/ 600064 h 720080"/>
              <a:gd name="connsiteX12" fmla="*/ 0 w 4031828"/>
              <a:gd name="connsiteY12" fmla="*/ 120016 h 72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31828" h="720080">
                <a:moveTo>
                  <a:pt x="0" y="120016"/>
                </a:moveTo>
                <a:cubicBezTo>
                  <a:pt x="0" y="88186"/>
                  <a:pt x="12645" y="57659"/>
                  <a:pt x="35152" y="35152"/>
                </a:cubicBezTo>
                <a:cubicBezTo>
                  <a:pt x="57659" y="12645"/>
                  <a:pt x="88186" y="0"/>
                  <a:pt x="120016" y="0"/>
                </a:cubicBezTo>
                <a:lnTo>
                  <a:pt x="3911812" y="0"/>
                </a:lnTo>
                <a:cubicBezTo>
                  <a:pt x="3943642" y="0"/>
                  <a:pt x="3974169" y="12645"/>
                  <a:pt x="3996676" y="35152"/>
                </a:cubicBezTo>
                <a:cubicBezTo>
                  <a:pt x="4019183" y="57659"/>
                  <a:pt x="4031828" y="88186"/>
                  <a:pt x="4031828" y="120016"/>
                </a:cubicBezTo>
                <a:lnTo>
                  <a:pt x="4031828" y="600064"/>
                </a:lnTo>
                <a:cubicBezTo>
                  <a:pt x="4031828" y="631894"/>
                  <a:pt x="4019183" y="662421"/>
                  <a:pt x="3996676" y="684928"/>
                </a:cubicBezTo>
                <a:cubicBezTo>
                  <a:pt x="3974169" y="707435"/>
                  <a:pt x="3943642" y="720080"/>
                  <a:pt x="3911812" y="720080"/>
                </a:cubicBezTo>
                <a:lnTo>
                  <a:pt x="120016" y="720080"/>
                </a:lnTo>
                <a:cubicBezTo>
                  <a:pt x="88186" y="720080"/>
                  <a:pt x="57659" y="707435"/>
                  <a:pt x="35152" y="684928"/>
                </a:cubicBezTo>
                <a:cubicBezTo>
                  <a:pt x="12645" y="662421"/>
                  <a:pt x="0" y="631894"/>
                  <a:pt x="0" y="600064"/>
                </a:cubicBezTo>
                <a:lnTo>
                  <a:pt x="0" y="120016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PONAD 3 700 NOWYCH </a:t>
            </a:r>
          </a:p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ZACHOROWAŃ </a:t>
            </a: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ROCZNIE</a:t>
            </a:r>
            <a:endParaRPr lang="pl-PL" sz="1100" dirty="0">
              <a:solidFill>
                <a:schemeClr val="tx1">
                  <a:lumMod val="65000"/>
                  <a:lumOff val="35000"/>
                </a:schemeClr>
              </a:solidFill>
              <a:latin typeface="Signika - Bold" panose="02010003020600000004" pitchFamily="2" charset="0"/>
            </a:endParaRPr>
          </a:p>
        </p:txBody>
      </p:sp>
      <p:sp>
        <p:nvSpPr>
          <p:cNvPr id="14" name="Podtytuł 2">
            <a:extLst>
              <a:ext uri="{FF2B5EF4-FFF2-40B4-BE49-F238E27FC236}">
                <a16:creationId xmlns:a16="http://schemas.microsoft.com/office/drawing/2014/main" id="{BC571793-FD1C-439A-B2DB-4332A6526537}"/>
              </a:ext>
            </a:extLst>
          </p:cNvPr>
          <p:cNvSpPr txBox="1">
            <a:spLocks/>
          </p:cNvSpPr>
          <p:nvPr/>
        </p:nvSpPr>
        <p:spPr>
          <a:xfrm>
            <a:off x="5436096" y="3489739"/>
            <a:ext cx="3744912" cy="9366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JEDEN Z </a:t>
            </a: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NAJCZĘSTSZYCH NOWOTWORÓW WŚRÓD NASTOLATKÓW I MŁODYCH DOROSŁYCH</a:t>
            </a: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6E2B0AA4-3BC3-4F09-8CFC-0EA28091E5E0}"/>
              </a:ext>
            </a:extLst>
          </p:cNvPr>
          <p:cNvSpPr txBox="1">
            <a:spLocks/>
          </p:cNvSpPr>
          <p:nvPr/>
        </p:nvSpPr>
        <p:spPr>
          <a:xfrm>
            <a:off x="683915" y="3650654"/>
            <a:ext cx="2447925" cy="6492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CZERNIAK TO </a:t>
            </a: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TYLKO 6% NOWOTWORÓW SKÓRY</a:t>
            </a:r>
            <a:endParaRPr lang="pl-PL" sz="1100" dirty="0">
              <a:solidFill>
                <a:schemeClr val="tx1">
                  <a:lumMod val="65000"/>
                  <a:lumOff val="35000"/>
                </a:schemeClr>
              </a:solidFill>
              <a:latin typeface="Signika - Bold" panose="02010003020600000004" pitchFamily="2" charset="0"/>
            </a:endParaRPr>
          </a:p>
        </p:txBody>
      </p:sp>
      <p:sp>
        <p:nvSpPr>
          <p:cNvPr id="16" name="Podtytuł 2">
            <a:extLst>
              <a:ext uri="{FF2B5EF4-FFF2-40B4-BE49-F238E27FC236}">
                <a16:creationId xmlns:a16="http://schemas.microsoft.com/office/drawing/2014/main" id="{D85481A0-FA75-4710-871D-D304FA7800D5}"/>
              </a:ext>
            </a:extLst>
          </p:cNvPr>
          <p:cNvSpPr txBox="1">
            <a:spLocks/>
          </p:cNvSpPr>
          <p:nvPr/>
        </p:nvSpPr>
        <p:spPr>
          <a:xfrm>
            <a:off x="1143428" y="2427734"/>
            <a:ext cx="3311525" cy="647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LICZBA ZACHOROWAŃ </a:t>
            </a:r>
          </a:p>
          <a:p>
            <a:pPr marL="0" lvl="1" eaLnBrk="1" fontAlgn="auto" hangingPunct="1">
              <a:spcAft>
                <a:spcPts val="0"/>
              </a:spcAft>
              <a:defRPr/>
            </a:pP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PODWAJA SIĘ CO 10 LAT</a:t>
            </a:r>
          </a:p>
        </p:txBody>
      </p:sp>
      <p:cxnSp>
        <p:nvCxnSpPr>
          <p:cNvPr id="27" name="Łącznik łamany 26"/>
          <p:cNvCxnSpPr/>
          <p:nvPr/>
        </p:nvCxnSpPr>
        <p:spPr>
          <a:xfrm flipV="1">
            <a:off x="1600423" y="2715766"/>
            <a:ext cx="2467521" cy="252114"/>
          </a:xfrm>
          <a:prstGeom prst="bentConnector3">
            <a:avLst>
              <a:gd name="adj1" fmla="val 62019"/>
            </a:avLst>
          </a:prstGeom>
          <a:ln>
            <a:solidFill>
              <a:srgbClr val="E7AE1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łamany 34"/>
          <p:cNvCxnSpPr/>
          <p:nvPr/>
        </p:nvCxnSpPr>
        <p:spPr>
          <a:xfrm>
            <a:off x="1159698" y="1671685"/>
            <a:ext cx="2188166" cy="395588"/>
          </a:xfrm>
          <a:prstGeom prst="bentConnector3">
            <a:avLst>
              <a:gd name="adj1" fmla="val 71835"/>
            </a:avLst>
          </a:prstGeom>
          <a:ln>
            <a:solidFill>
              <a:srgbClr val="E7AE1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łamany 39"/>
          <p:cNvCxnSpPr/>
          <p:nvPr/>
        </p:nvCxnSpPr>
        <p:spPr>
          <a:xfrm flipV="1">
            <a:off x="1103142" y="3435846"/>
            <a:ext cx="2676770" cy="792088"/>
          </a:xfrm>
          <a:prstGeom prst="bentConnector3">
            <a:avLst>
              <a:gd name="adj1" fmla="val 61387"/>
            </a:avLst>
          </a:prstGeom>
          <a:ln>
            <a:solidFill>
              <a:srgbClr val="E7AE1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łamany 42"/>
          <p:cNvCxnSpPr/>
          <p:nvPr/>
        </p:nvCxnSpPr>
        <p:spPr>
          <a:xfrm rot="10800000" flipV="1">
            <a:off x="4613544" y="1707299"/>
            <a:ext cx="2448272" cy="467915"/>
          </a:xfrm>
          <a:prstGeom prst="bentConnector3">
            <a:avLst>
              <a:gd name="adj1" fmla="val 79273"/>
            </a:avLst>
          </a:prstGeom>
          <a:ln>
            <a:solidFill>
              <a:srgbClr val="E7AE1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łamany 46"/>
          <p:cNvCxnSpPr/>
          <p:nvPr/>
        </p:nvCxnSpPr>
        <p:spPr>
          <a:xfrm rot="10800000">
            <a:off x="4896348" y="3561887"/>
            <a:ext cx="3095897" cy="539833"/>
          </a:xfrm>
          <a:prstGeom prst="bentConnector3">
            <a:avLst>
              <a:gd name="adj1" fmla="val 79536"/>
            </a:avLst>
          </a:prstGeom>
          <a:ln>
            <a:solidFill>
              <a:srgbClr val="E7AE1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łamany 65"/>
          <p:cNvCxnSpPr/>
          <p:nvPr/>
        </p:nvCxnSpPr>
        <p:spPr>
          <a:xfrm rot="10800000" flipV="1">
            <a:off x="5220072" y="2751583"/>
            <a:ext cx="1872208" cy="198137"/>
          </a:xfrm>
          <a:prstGeom prst="bentConnector3">
            <a:avLst>
              <a:gd name="adj1" fmla="val 73760"/>
            </a:avLst>
          </a:prstGeom>
          <a:ln>
            <a:solidFill>
              <a:srgbClr val="E7AE1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dtytuł 2">
            <a:extLst>
              <a:ext uri="{FF2B5EF4-FFF2-40B4-BE49-F238E27FC236}">
                <a16:creationId xmlns:a16="http://schemas.microsoft.com/office/drawing/2014/main" id="{1BBF7967-EBEC-4E56-A589-1201CFE93078}"/>
              </a:ext>
            </a:extLst>
          </p:cNvPr>
          <p:cNvSpPr txBox="1">
            <a:spLocks/>
          </p:cNvSpPr>
          <p:nvPr/>
        </p:nvSpPr>
        <p:spPr>
          <a:xfrm>
            <a:off x="4930215" y="1204987"/>
            <a:ext cx="3856311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>
              <a:defRPr/>
            </a:pPr>
            <a:r>
              <a:rPr lang="pl-PL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ŚREDNI CZAS </a:t>
            </a: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PRZEŻYCIA OD MOMENTU </a:t>
            </a:r>
          </a:p>
          <a:p>
            <a:pPr marL="0" lvl="1">
              <a:defRPr/>
            </a:pPr>
            <a:r>
              <a:rPr lang="pl-PL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DIAGNOZY PRZERZUTÓW - &gt;12 MIESIĘCY</a:t>
            </a:r>
            <a:endParaRPr lang="pl-PL" sz="1100" dirty="0">
              <a:solidFill>
                <a:schemeClr val="tx1">
                  <a:lumMod val="65000"/>
                  <a:lumOff val="35000"/>
                </a:schemeClr>
              </a:solidFill>
              <a:latin typeface="Signika - Bold" panose="0201000302060000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5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/>
      <p:bldP spid="7" grpId="0"/>
      <p:bldP spid="14" grpId="0"/>
      <p:bldP spid="15" grpId="0"/>
      <p:bldP spid="16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a 27"/>
          <p:cNvSpPr/>
          <p:nvPr/>
        </p:nvSpPr>
        <p:spPr>
          <a:xfrm>
            <a:off x="7668344" y="-582247"/>
            <a:ext cx="6584757" cy="64221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9" name="Grupa 28"/>
          <p:cNvGrpSpPr/>
          <p:nvPr/>
        </p:nvGrpSpPr>
        <p:grpSpPr>
          <a:xfrm>
            <a:off x="553522" y="187660"/>
            <a:ext cx="6646589" cy="591716"/>
            <a:chOff x="553522" y="187660"/>
            <a:chExt cx="6646589" cy="591716"/>
          </a:xfrm>
        </p:grpSpPr>
        <p:sp>
          <p:nvSpPr>
            <p:cNvPr id="30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5111843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KTO JEST W GRUPIE RYZYKA?</a:t>
              </a:r>
            </a:p>
          </p:txBody>
        </p:sp>
        <p:sp>
          <p:nvSpPr>
            <p:cNvPr id="31" name="Elipsa 30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2" name="Elipsa 31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3" name="Elipsa 32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2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2" r="-435" b="13171"/>
          <a:stretch>
            <a:fillRect/>
          </a:stretch>
        </p:blipFill>
        <p:spPr bwMode="auto">
          <a:xfrm>
            <a:off x="1852383" y="2715766"/>
            <a:ext cx="4527607" cy="242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zawartości 1">
            <a:extLst>
              <a:ext uri="{FF2B5EF4-FFF2-40B4-BE49-F238E27FC236}">
                <a16:creationId xmlns:a16="http://schemas.microsoft.com/office/drawing/2014/main" id="{73823C69-9AF9-482B-ABC0-2CF2D2172B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16187" y="915566"/>
            <a:ext cx="4983924" cy="431800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pl-PL" sz="1400" dirty="0">
                <a:solidFill>
                  <a:schemeClr val="bg1">
                    <a:lumMod val="50000"/>
                  </a:schemeClr>
                </a:solidFill>
                <a:latin typeface="Signika - Light" panose="02010003020600000004" pitchFamily="2" charset="0"/>
              </a:rPr>
              <a:t>NA ROZWÓJ CZERNIAKA NAJBARDZIEJ NARAŻONE SĄ OSOBY: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endParaRPr lang="pl-PL" sz="1400" dirty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pl-PL" sz="1400" dirty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pl-PL" sz="1400" dirty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pl-PL" sz="1400" dirty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pl-PL" sz="1400" dirty="0"/>
          </a:p>
          <a:p>
            <a:pPr marL="265176" indent="-265176" eaLnBrk="1" fontAlgn="auto" hangingPunct="1">
              <a:spcAft>
                <a:spcPts val="0"/>
              </a:spcAft>
              <a:defRPr/>
            </a:pPr>
            <a:endParaRPr lang="pl-PL" sz="1400" dirty="0"/>
          </a:p>
        </p:txBody>
      </p:sp>
      <p:sp>
        <p:nvSpPr>
          <p:cNvPr id="5" name="Podtytuł 2">
            <a:extLst>
              <a:ext uri="{FF2B5EF4-FFF2-40B4-BE49-F238E27FC236}">
                <a16:creationId xmlns:a16="http://schemas.microsoft.com/office/drawing/2014/main" id="{25291321-B7E4-49E5-A03A-9D4868ACD913}"/>
              </a:ext>
            </a:extLst>
          </p:cNvPr>
          <p:cNvSpPr txBox="1">
            <a:spLocks/>
          </p:cNvSpPr>
          <p:nvPr/>
        </p:nvSpPr>
        <p:spPr>
          <a:xfrm>
            <a:off x="565089" y="4659982"/>
            <a:ext cx="8158200" cy="6477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 algn="ctr" eaLnBrk="1" fontAlgn="auto" hangingPunct="1">
              <a:spcAft>
                <a:spcPts val="0"/>
              </a:spcAft>
              <a:defRPr/>
            </a:pPr>
            <a:r>
              <a:rPr lang="pl-PL" sz="1400" dirty="0">
                <a:solidFill>
                  <a:srgbClr val="C00000"/>
                </a:solidFill>
                <a:latin typeface="Signika - Bold" panose="02010003020600000004" pitchFamily="2" charset="0"/>
              </a:rPr>
              <a:t>TE OSOBY POWINNY BEZWZGLĘDNIE UNIKAĆ SŁOŃCA I CAŁKOWICIE ZREZYGNOWAĆ Z SOLARIUM</a:t>
            </a:r>
          </a:p>
        </p:txBody>
      </p:sp>
      <p:grpSp>
        <p:nvGrpSpPr>
          <p:cNvPr id="115" name="Grupa 114"/>
          <p:cNvGrpSpPr/>
          <p:nvPr/>
        </p:nvGrpSpPr>
        <p:grpSpPr>
          <a:xfrm>
            <a:off x="-272860" y="2683582"/>
            <a:ext cx="2540604" cy="634094"/>
            <a:chOff x="-272860" y="2683582"/>
            <a:chExt cx="2540604" cy="634094"/>
          </a:xfrm>
        </p:grpSpPr>
        <p:sp>
          <p:nvSpPr>
            <p:cNvPr id="20" name="Podtytuł 2">
              <a:extLst>
                <a:ext uri="{FF2B5EF4-FFF2-40B4-BE49-F238E27FC236}">
                  <a16:creationId xmlns:a16="http://schemas.microsoft.com/office/drawing/2014/main" id="{731781B9-F6C5-4C28-96D2-FE7C2C134087}"/>
                </a:ext>
              </a:extLst>
            </p:cNvPr>
            <p:cNvSpPr txBox="1">
              <a:spLocks/>
            </p:cNvSpPr>
            <p:nvPr/>
          </p:nvSpPr>
          <p:spPr>
            <a:xfrm>
              <a:off x="-272860" y="2683582"/>
              <a:ext cx="2125243" cy="50323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algn="r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O JASNYCH I RUDYCH </a:t>
              </a:r>
              <a:b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</a:b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WŁOSACH</a:t>
              </a:r>
            </a:p>
          </p:txBody>
        </p:sp>
        <p:cxnSp>
          <p:nvCxnSpPr>
            <p:cNvPr id="36" name="Łącznik łamany 35"/>
            <p:cNvCxnSpPr/>
            <p:nvPr/>
          </p:nvCxnSpPr>
          <p:spPr>
            <a:xfrm>
              <a:off x="288043" y="3186821"/>
              <a:ext cx="1979701" cy="130855"/>
            </a:xfrm>
            <a:prstGeom prst="bentConnector3">
              <a:avLst>
                <a:gd name="adj1" fmla="val 79128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6" name="Grupa 115"/>
          <p:cNvGrpSpPr/>
          <p:nvPr/>
        </p:nvGrpSpPr>
        <p:grpSpPr>
          <a:xfrm>
            <a:off x="288043" y="1945250"/>
            <a:ext cx="2339741" cy="839720"/>
            <a:chOff x="288043" y="1945250"/>
            <a:chExt cx="2339741" cy="839720"/>
          </a:xfrm>
        </p:grpSpPr>
        <p:sp>
          <p:nvSpPr>
            <p:cNvPr id="21" name="Podtytuł 2">
              <a:extLst>
                <a:ext uri="{FF2B5EF4-FFF2-40B4-BE49-F238E27FC236}">
                  <a16:creationId xmlns:a16="http://schemas.microsoft.com/office/drawing/2014/main" id="{65A53124-CD63-4B0C-B9E8-BD45891C2F1F}"/>
                </a:ext>
              </a:extLst>
            </p:cNvPr>
            <p:cNvSpPr txBox="1">
              <a:spLocks/>
            </p:cNvSpPr>
            <p:nvPr/>
          </p:nvSpPr>
          <p:spPr>
            <a:xfrm>
              <a:off x="288043" y="1945250"/>
              <a:ext cx="1800225" cy="50482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algn="r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O JASNYCH OCZACH</a:t>
              </a:r>
            </a:p>
          </p:txBody>
        </p:sp>
        <p:cxnSp>
          <p:nvCxnSpPr>
            <p:cNvPr id="41" name="Łącznik łamany 40"/>
            <p:cNvCxnSpPr/>
            <p:nvPr/>
          </p:nvCxnSpPr>
          <p:spPr>
            <a:xfrm>
              <a:off x="565089" y="2337401"/>
              <a:ext cx="2062695" cy="447569"/>
            </a:xfrm>
            <a:prstGeom prst="bentConnector3">
              <a:avLst>
                <a:gd name="adj1" fmla="val 67972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7" name="Grupa 116"/>
          <p:cNvGrpSpPr/>
          <p:nvPr/>
        </p:nvGrpSpPr>
        <p:grpSpPr>
          <a:xfrm>
            <a:off x="946653" y="1454423"/>
            <a:ext cx="2195518" cy="1621382"/>
            <a:chOff x="946653" y="1454423"/>
            <a:chExt cx="2195518" cy="1621382"/>
          </a:xfrm>
        </p:grpSpPr>
        <p:sp>
          <p:nvSpPr>
            <p:cNvPr id="22" name="Podtytuł 2">
              <a:extLst>
                <a:ext uri="{FF2B5EF4-FFF2-40B4-BE49-F238E27FC236}">
                  <a16:creationId xmlns:a16="http://schemas.microsoft.com/office/drawing/2014/main" id="{5456EC36-3599-4E61-A05D-6A42D20FE118}"/>
                </a:ext>
              </a:extLst>
            </p:cNvPr>
            <p:cNvSpPr txBox="1">
              <a:spLocks/>
            </p:cNvSpPr>
            <p:nvPr/>
          </p:nvSpPr>
          <p:spPr>
            <a:xfrm>
              <a:off x="946653" y="1454423"/>
              <a:ext cx="2195518" cy="50482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algn="r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O JASNEJ LUB BARDZO JASNEJ CERZE</a:t>
              </a:r>
            </a:p>
          </p:txBody>
        </p:sp>
        <p:cxnSp>
          <p:nvCxnSpPr>
            <p:cNvPr id="45" name="Łącznik łamany 44"/>
            <p:cNvCxnSpPr/>
            <p:nvPr/>
          </p:nvCxnSpPr>
          <p:spPr>
            <a:xfrm>
              <a:off x="1593000" y="1943891"/>
              <a:ext cx="1549171" cy="1131914"/>
            </a:xfrm>
            <a:prstGeom prst="bentConnector3">
              <a:avLst>
                <a:gd name="adj1" fmla="val 89350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0" name="Grupa 119"/>
          <p:cNvGrpSpPr/>
          <p:nvPr/>
        </p:nvGrpSpPr>
        <p:grpSpPr>
          <a:xfrm>
            <a:off x="5076057" y="1400127"/>
            <a:ext cx="2520279" cy="1675678"/>
            <a:chOff x="5076057" y="1400127"/>
            <a:chExt cx="2520279" cy="1675678"/>
          </a:xfrm>
        </p:grpSpPr>
        <p:sp>
          <p:nvSpPr>
            <p:cNvPr id="24" name="Podtytuł 2">
              <a:extLst>
                <a:ext uri="{FF2B5EF4-FFF2-40B4-BE49-F238E27FC236}">
                  <a16:creationId xmlns:a16="http://schemas.microsoft.com/office/drawing/2014/main" id="{119A2D97-6867-481C-AF89-2166DE009CB7}"/>
                </a:ext>
              </a:extLst>
            </p:cNvPr>
            <p:cNvSpPr txBox="1">
              <a:spLocks/>
            </p:cNvSpPr>
            <p:nvPr/>
          </p:nvSpPr>
          <p:spPr>
            <a:xfrm>
              <a:off x="5190788" y="1400127"/>
              <a:ext cx="2405548" cy="50482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ŁATWO ULEGAJĄCE POPARZENIOM SŁONECZNYM</a:t>
              </a:r>
            </a:p>
          </p:txBody>
        </p:sp>
        <p:cxnSp>
          <p:nvCxnSpPr>
            <p:cNvPr id="51" name="Łącznik łamany 50"/>
            <p:cNvCxnSpPr/>
            <p:nvPr/>
          </p:nvCxnSpPr>
          <p:spPr>
            <a:xfrm rot="10800000" flipV="1">
              <a:off x="5076057" y="1904950"/>
              <a:ext cx="2197269" cy="1170855"/>
            </a:xfrm>
            <a:prstGeom prst="bentConnector3">
              <a:avLst>
                <a:gd name="adj1" fmla="val 85242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1" name="Grupa 120"/>
          <p:cNvGrpSpPr/>
          <p:nvPr/>
        </p:nvGrpSpPr>
        <p:grpSpPr>
          <a:xfrm>
            <a:off x="6074432" y="2021780"/>
            <a:ext cx="2648856" cy="990190"/>
            <a:chOff x="6074432" y="2021780"/>
            <a:chExt cx="2648856" cy="990190"/>
          </a:xfrm>
        </p:grpSpPr>
        <p:sp>
          <p:nvSpPr>
            <p:cNvPr id="26" name="Podtytuł 2">
              <a:extLst>
                <a:ext uri="{FF2B5EF4-FFF2-40B4-BE49-F238E27FC236}">
                  <a16:creationId xmlns:a16="http://schemas.microsoft.com/office/drawing/2014/main" id="{395A6D1D-3460-4A98-879A-1AAD30EAB161}"/>
                </a:ext>
              </a:extLst>
            </p:cNvPr>
            <p:cNvSpPr txBox="1">
              <a:spLocks/>
            </p:cNvSpPr>
            <p:nvPr/>
          </p:nvSpPr>
          <p:spPr>
            <a:xfrm>
              <a:off x="6400231" y="2021780"/>
              <a:ext cx="2323057" cy="503237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OPALAJĄCE SIĘ  Z TRUDEM LUB W OGÓLE</a:t>
              </a:r>
            </a:p>
          </p:txBody>
        </p:sp>
        <p:cxnSp>
          <p:nvCxnSpPr>
            <p:cNvPr id="60" name="Łącznik łamany 59"/>
            <p:cNvCxnSpPr/>
            <p:nvPr/>
          </p:nvCxnSpPr>
          <p:spPr>
            <a:xfrm rot="10800000" flipV="1">
              <a:off x="6074432" y="2525016"/>
              <a:ext cx="2395834" cy="486954"/>
            </a:xfrm>
            <a:prstGeom prst="bentConnector3">
              <a:avLst>
                <a:gd name="adj1" fmla="val 78539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9" name="Grupa 118"/>
          <p:cNvGrpSpPr/>
          <p:nvPr/>
        </p:nvGrpSpPr>
        <p:grpSpPr>
          <a:xfrm>
            <a:off x="3725776" y="2056360"/>
            <a:ext cx="1980480" cy="1130460"/>
            <a:chOff x="3725776" y="2056360"/>
            <a:chExt cx="1980480" cy="1130460"/>
          </a:xfrm>
        </p:grpSpPr>
        <p:sp>
          <p:nvSpPr>
            <p:cNvPr id="25" name="Podtytuł 2">
              <a:extLst>
                <a:ext uri="{FF2B5EF4-FFF2-40B4-BE49-F238E27FC236}">
                  <a16:creationId xmlns:a16="http://schemas.microsoft.com/office/drawing/2014/main" id="{B94E6F21-FF4F-4E8F-A31F-AC0164F95F6E}"/>
                </a:ext>
              </a:extLst>
            </p:cNvPr>
            <p:cNvSpPr txBox="1">
              <a:spLocks/>
            </p:cNvSpPr>
            <p:nvPr/>
          </p:nvSpPr>
          <p:spPr>
            <a:xfrm>
              <a:off x="3725776" y="2056360"/>
              <a:ext cx="1980480" cy="50482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SŁABO TOLERUJĄCE SŁOŃCE</a:t>
              </a:r>
            </a:p>
          </p:txBody>
        </p:sp>
        <p:cxnSp>
          <p:nvCxnSpPr>
            <p:cNvPr id="65" name="Łącznik łamany 64"/>
            <p:cNvCxnSpPr/>
            <p:nvPr/>
          </p:nvCxnSpPr>
          <p:spPr>
            <a:xfrm rot="10800000" flipV="1">
              <a:off x="4018172" y="2525015"/>
              <a:ext cx="1057884" cy="661805"/>
            </a:xfrm>
            <a:prstGeom prst="bentConnector3">
              <a:avLst>
                <a:gd name="adj1" fmla="val 112297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2" name="Grupa 121"/>
          <p:cNvGrpSpPr/>
          <p:nvPr/>
        </p:nvGrpSpPr>
        <p:grpSpPr>
          <a:xfrm>
            <a:off x="5580117" y="3003798"/>
            <a:ext cx="3386416" cy="611412"/>
            <a:chOff x="5580117" y="3003798"/>
            <a:chExt cx="3386416" cy="611412"/>
          </a:xfrm>
        </p:grpSpPr>
        <p:sp>
          <p:nvSpPr>
            <p:cNvPr id="27" name="Podtytuł 2">
              <a:extLst>
                <a:ext uri="{FF2B5EF4-FFF2-40B4-BE49-F238E27FC236}">
                  <a16:creationId xmlns:a16="http://schemas.microsoft.com/office/drawing/2014/main" id="{DA228668-F55E-499D-8653-0A4CFDE00E36}"/>
                </a:ext>
              </a:extLst>
            </p:cNvPr>
            <p:cNvSpPr txBox="1">
              <a:spLocks/>
            </p:cNvSpPr>
            <p:nvPr/>
          </p:nvSpPr>
          <p:spPr>
            <a:xfrm>
              <a:off x="6660232" y="3003798"/>
              <a:ext cx="2160240" cy="61141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U KTÓRYCH W RODZINIE WYSTĘPOWAŁ CZERNIAK </a:t>
              </a:r>
            </a:p>
          </p:txBody>
        </p:sp>
        <p:cxnSp>
          <p:nvCxnSpPr>
            <p:cNvPr id="79" name="Łącznik łamany 78"/>
            <p:cNvCxnSpPr/>
            <p:nvPr/>
          </p:nvCxnSpPr>
          <p:spPr>
            <a:xfrm rot="10800000">
              <a:off x="5580117" y="3290858"/>
              <a:ext cx="3386416" cy="289005"/>
            </a:xfrm>
            <a:prstGeom prst="bentConnector3">
              <a:avLst>
                <a:gd name="adj1" fmla="val 65812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8" name="Grupa 117"/>
          <p:cNvGrpSpPr/>
          <p:nvPr/>
        </p:nvGrpSpPr>
        <p:grpSpPr>
          <a:xfrm>
            <a:off x="3383855" y="1347614"/>
            <a:ext cx="1800225" cy="1437355"/>
            <a:chOff x="3383855" y="1347614"/>
            <a:chExt cx="1800225" cy="1437355"/>
          </a:xfrm>
        </p:grpSpPr>
        <p:sp>
          <p:nvSpPr>
            <p:cNvPr id="23" name="Podtytuł 2">
              <a:extLst>
                <a:ext uri="{FF2B5EF4-FFF2-40B4-BE49-F238E27FC236}">
                  <a16:creationId xmlns:a16="http://schemas.microsoft.com/office/drawing/2014/main" id="{E5508393-00B3-4D9F-8210-A74019B648B3}"/>
                </a:ext>
              </a:extLst>
            </p:cNvPr>
            <p:cNvSpPr txBox="1">
              <a:spLocks/>
            </p:cNvSpPr>
            <p:nvPr/>
          </p:nvSpPr>
          <p:spPr>
            <a:xfrm>
              <a:off x="3383855" y="1347614"/>
              <a:ext cx="1800225" cy="50323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91440" anchor="ctr"/>
            <a:lstStyle/>
            <a:p>
              <a:pPr marL="0" lvl="1" eaLnBrk="1" fontAlgn="auto" hangingPunct="1">
                <a:spcAft>
                  <a:spcPts val="0"/>
                </a:spcAft>
                <a:defRPr/>
              </a:pPr>
              <a:r>
                <a:rPr lang="pl-PL" sz="1200" dirty="0">
                  <a:solidFill>
                    <a:srgbClr val="E7AE16"/>
                  </a:solidFill>
                  <a:latin typeface="Signika - Bold" panose="02010003020600000004" pitchFamily="2" charset="0"/>
                </a:rPr>
                <a:t>Z PIEGAMI I/LUB ZNAMIONAMI</a:t>
              </a:r>
            </a:p>
          </p:txBody>
        </p:sp>
        <p:cxnSp>
          <p:nvCxnSpPr>
            <p:cNvPr id="82" name="Łącznik łamany 81"/>
            <p:cNvCxnSpPr/>
            <p:nvPr/>
          </p:nvCxnSpPr>
          <p:spPr>
            <a:xfrm rot="10800000" flipV="1">
              <a:off x="3491880" y="1850850"/>
              <a:ext cx="1224136" cy="934119"/>
            </a:xfrm>
            <a:prstGeom prst="bentConnector3">
              <a:avLst>
                <a:gd name="adj1" fmla="val 89704"/>
              </a:avLst>
            </a:prstGeom>
            <a:ln>
              <a:solidFill>
                <a:schemeClr val="bg1">
                  <a:lumMod val="50000"/>
                </a:schemeClr>
              </a:solidFill>
              <a:tailEnd type="oval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319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rostokąt 17"/>
          <p:cNvSpPr/>
          <p:nvPr/>
        </p:nvSpPr>
        <p:spPr>
          <a:xfrm>
            <a:off x="-36512" y="999458"/>
            <a:ext cx="9180512" cy="41440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553522" y="320837"/>
            <a:ext cx="8410966" cy="594729"/>
            <a:chOff x="553522" y="320837"/>
            <a:chExt cx="8410966" cy="594729"/>
          </a:xfrm>
        </p:grpSpPr>
        <p:sp>
          <p:nvSpPr>
            <p:cNvPr id="8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323850"/>
              <a:ext cx="6876220" cy="591716"/>
            </a:xfrm>
            <a:prstGeom prst="rect">
              <a:avLst/>
            </a:prstGeom>
          </p:spPr>
          <p:txBody>
            <a:bodyPr lIns="182880" tIns="91440" anchor="t">
              <a:normAutofit fontScale="77500" lnSpcReduction="20000"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CZĘŚCI CIAŁA, JAKIE WYSTAWIAMY NA SŁOŃCE</a:t>
              </a:r>
            </a:p>
          </p:txBody>
        </p:sp>
        <p:sp>
          <p:nvSpPr>
            <p:cNvPr id="9" name="Elipsa 8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Elipsa 9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" name="Elipsa 10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1103142" y="987574"/>
            <a:ext cx="7083831" cy="4155926"/>
            <a:chOff x="1103142" y="987574"/>
            <a:chExt cx="7083831" cy="4155926"/>
          </a:xfrm>
        </p:grpSpPr>
        <p:pic>
          <p:nvPicPr>
            <p:cNvPr id="1026" name="Picture 2" descr="C:\Users\grun\Desktop\wzw\Misio_grafiki\opalani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3142" y="999458"/>
              <a:ext cx="7083831" cy="4144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pole tekstowe 5"/>
            <p:cNvSpPr txBox="1"/>
            <p:nvPr/>
          </p:nvSpPr>
          <p:spPr>
            <a:xfrm>
              <a:off x="1335633" y="987574"/>
              <a:ext cx="1148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NARTY WODNE</a:t>
              </a: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2329560" y="1275606"/>
              <a:ext cx="11685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ROWER GÓRSKI</a:t>
              </a: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5004048" y="1275606"/>
              <a:ext cx="5518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ROLKI</a:t>
              </a: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7340628" y="1275606"/>
              <a:ext cx="5437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TENIS</a:t>
              </a:r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3447400" y="987574"/>
              <a:ext cx="1072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NURKOWANIE</a:t>
              </a:r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5821821" y="987574"/>
              <a:ext cx="13848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PROGRAMOWANIE</a:t>
              </a:r>
            </a:p>
            <a:p>
              <a:pPr algn="ctr"/>
              <a:r>
                <a:rPr lang="pl-PL" sz="1200" dirty="0">
                  <a:solidFill>
                    <a:schemeClr val="bg1"/>
                  </a:solidFill>
                </a:rPr>
                <a:t>KOMPUTEROWE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69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776" y="1729837"/>
            <a:ext cx="2279224" cy="340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lipsa 10"/>
          <p:cNvSpPr/>
          <p:nvPr/>
        </p:nvSpPr>
        <p:spPr>
          <a:xfrm>
            <a:off x="-1181616" y="2499742"/>
            <a:ext cx="6584757" cy="64221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81DEE5F-6011-4225-8C18-0248AAF36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47300" y="1290820"/>
            <a:ext cx="6983412" cy="3888432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rgbClr val="E7AE16"/>
              </a:buClr>
              <a:buNone/>
              <a:defRPr/>
            </a:pPr>
            <a:r>
              <a:rPr lang="pl-PL" sz="1200" dirty="0">
                <a:latin typeface="Signika - Light" panose="02010003020600000004" pitchFamily="2" charset="0"/>
              </a:rPr>
              <a:t>USUNIĘCIE </a:t>
            </a:r>
            <a:r>
              <a:rPr lang="pl-PL" sz="1200" b="1" dirty="0">
                <a:latin typeface="Signika - Light" panose="02010003020600000004" pitchFamily="2" charset="0"/>
              </a:rPr>
              <a:t>CZERNIAKA MIEJSCOWEGO</a:t>
            </a:r>
            <a:r>
              <a:rPr lang="pl-PL" sz="1200" dirty="0">
                <a:latin typeface="Signika - Light" panose="02010003020600000004" pitchFamily="2" charset="0"/>
              </a:rPr>
              <a:t>, KIEDY CHOROBA NIE JEST JESZCZE ZAAWANSOWANA POZWALA NA </a:t>
            </a:r>
            <a:r>
              <a:rPr lang="pl-PL" sz="1200" b="1" dirty="0">
                <a:latin typeface="Signika - Light" panose="02010003020600000004" pitchFamily="2" charset="0"/>
              </a:rPr>
              <a:t>WYLECZENIE </a:t>
            </a:r>
            <a:r>
              <a:rPr lang="pl-PL" sz="1200" b="1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</a:rPr>
              <a:t>PRAWIE 100% CHORYCH</a:t>
            </a:r>
            <a:br>
              <a:rPr lang="pl-PL" sz="1200" b="1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</a:rPr>
            </a:br>
            <a:br>
              <a:rPr lang="pl-PL" sz="1200" b="1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</a:rPr>
            </a:br>
            <a:r>
              <a:rPr lang="pl-PL" sz="1200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</a:rPr>
              <a:t>D</a:t>
            </a:r>
            <a:r>
              <a:rPr lang="pl-PL" sz="1200" dirty="0">
                <a:latin typeface="Signika - Light" panose="02010003020600000004" pitchFamily="2" charset="0"/>
              </a:rPr>
              <a:t>LATEGO WAŻNE JEST </a:t>
            </a:r>
            <a:r>
              <a:rPr lang="pl-PL" sz="1200" b="1" dirty="0">
                <a:latin typeface="Signika - Light" panose="02010003020600000004" pitchFamily="2" charset="0"/>
              </a:rPr>
              <a:t>SZYBKIE I PRAWIDŁOWE ROZPOZNANIE</a:t>
            </a:r>
            <a:endParaRPr lang="pl-PL" sz="1200" dirty="0">
              <a:latin typeface="Signika - Light" panose="02010003020600000004" pitchFamily="2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E7AE16"/>
              </a:buClr>
              <a:buNone/>
              <a:defRPr/>
            </a:pP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dirty="0">
                <a:latin typeface="Signika - Light" panose="02010003020600000004" pitchFamily="2" charset="0"/>
              </a:rPr>
              <a:t>CZERNIAKA ŁATWO ZAUWAŻYĆ - ROZWIJA SIĘ NA SKÓRZE, A NIE WEWNĄTRZ ORGANIZMU 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E7AE16"/>
              </a:buClr>
              <a:buNone/>
              <a:defRPr/>
            </a:pP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dirty="0">
                <a:latin typeface="Signika - Light" panose="02010003020600000004" pitchFamily="2" charset="0"/>
              </a:rPr>
              <a:t>CZERNIAKI MOGĄ RZADKO POJAWIĆ SIĘ TAKŻE </a:t>
            </a:r>
            <a:r>
              <a:rPr lang="pl-PL" sz="1200" b="1" dirty="0">
                <a:latin typeface="Signika - Light" panose="02010003020600000004" pitchFamily="2" charset="0"/>
              </a:rPr>
              <a:t>W OBRĘBIE UST, NOSA I GAŁKI OCZNEJ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E7AE16"/>
              </a:buClr>
              <a:buNone/>
              <a:defRPr/>
            </a:pP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dirty="0">
                <a:latin typeface="Signika - Light" panose="02010003020600000004" pitchFamily="2" charset="0"/>
              </a:rPr>
              <a:t>CZERNIAK MOŻE POJAWIĆ SIĘ W </a:t>
            </a:r>
            <a:r>
              <a:rPr lang="pl-PL" sz="1200" b="1" dirty="0">
                <a:latin typeface="Signika - Light" panose="02010003020600000004" pitchFamily="2" charset="0"/>
              </a:rPr>
              <a:t>KILKU MIEJSCACH NA CIELE</a:t>
            </a:r>
            <a:r>
              <a:rPr lang="pl-PL" sz="1200" dirty="0">
                <a:latin typeface="Signika - Light" panose="02010003020600000004" pitchFamily="2" charset="0"/>
              </a:rPr>
              <a:t>. JEDNO OGNISKO CHOROBY </a:t>
            </a: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b="1" dirty="0">
                <a:latin typeface="Signika - Light" panose="02010003020600000004" pitchFamily="2" charset="0"/>
              </a:rPr>
              <a:t>NIE WYKLUCZA POJAWIANIA SIĘ KILKU INNYCH</a:t>
            </a:r>
            <a:endParaRPr lang="pl-PL" sz="1200" dirty="0">
              <a:latin typeface="Signika - Light" panose="02010003020600000004" pitchFamily="2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E7AE16"/>
              </a:buClr>
              <a:buNone/>
              <a:defRPr/>
            </a:pP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dirty="0">
                <a:latin typeface="Signika - Light" panose="02010003020600000004" pitchFamily="2" charset="0"/>
              </a:rPr>
              <a:t>CZERNIAK TO NAJCZĘŚCIEJ </a:t>
            </a:r>
            <a:r>
              <a:rPr lang="pl-PL" sz="1200" b="1" dirty="0">
                <a:latin typeface="Signika - Light" panose="02010003020600000004" pitchFamily="2" charset="0"/>
              </a:rPr>
              <a:t>NOWA ZMIANA NA SKÓRZE</a:t>
            </a:r>
            <a:r>
              <a:rPr lang="pl-PL" sz="1200" dirty="0">
                <a:latin typeface="Signika - Light" panose="02010003020600000004" pitchFamily="2" charset="0"/>
              </a:rPr>
              <a:t>. </a:t>
            </a: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dirty="0">
                <a:latin typeface="Signika - Light" panose="02010003020600000004" pitchFamily="2" charset="0"/>
              </a:rPr>
              <a:t>JEDNAK </a:t>
            </a:r>
            <a:r>
              <a:rPr lang="pl-PL" sz="1200" b="1" dirty="0">
                <a:latin typeface="Signika - Light" panose="02010003020600000004" pitchFamily="2" charset="0"/>
              </a:rPr>
              <a:t>CZEŚĆ ZWYKŁYCH ZNAMION MOŻE ZAMIENIĆ SIĘ W CZERNIAKA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576017" y="187660"/>
            <a:ext cx="7906910" cy="591716"/>
            <a:chOff x="553522" y="187660"/>
            <a:chExt cx="7906910" cy="591716"/>
          </a:xfrm>
        </p:grpSpPr>
        <p:sp>
          <p:nvSpPr>
            <p:cNvPr id="7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6372164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WCZESNE WYKRYCIE RATUJE ŻYCIE</a:t>
              </a:r>
            </a:p>
          </p:txBody>
        </p:sp>
        <p:sp>
          <p:nvSpPr>
            <p:cNvPr id="8" name="Elipsa 7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Elipsa 8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Elipsa 9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2" name="Elipsa 11"/>
          <p:cNvSpPr/>
          <p:nvPr/>
        </p:nvSpPr>
        <p:spPr>
          <a:xfrm>
            <a:off x="713995" y="1344143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713995" y="1923678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713995" y="2305407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713995" y="2715766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Elipsa 17"/>
          <p:cNvSpPr/>
          <p:nvPr/>
        </p:nvSpPr>
        <p:spPr>
          <a:xfrm>
            <a:off x="713995" y="3147814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Elipsa 18"/>
          <p:cNvSpPr/>
          <p:nvPr/>
        </p:nvSpPr>
        <p:spPr>
          <a:xfrm>
            <a:off x="713995" y="3745567"/>
            <a:ext cx="194335" cy="194335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705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ipsa 21"/>
          <p:cNvSpPr/>
          <p:nvPr/>
        </p:nvSpPr>
        <p:spPr>
          <a:xfrm>
            <a:off x="7668344" y="-582247"/>
            <a:ext cx="6584757" cy="64221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7" name="Grupa 16"/>
          <p:cNvGrpSpPr/>
          <p:nvPr/>
        </p:nvGrpSpPr>
        <p:grpSpPr>
          <a:xfrm>
            <a:off x="576017" y="187660"/>
            <a:ext cx="7906910" cy="591716"/>
            <a:chOff x="553522" y="187660"/>
            <a:chExt cx="7906910" cy="591716"/>
          </a:xfrm>
        </p:grpSpPr>
        <p:sp>
          <p:nvSpPr>
            <p:cNvPr id="18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6372164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ABCDE CZERNIAKA</a:t>
              </a:r>
            </a:p>
          </p:txBody>
        </p:sp>
        <p:sp>
          <p:nvSpPr>
            <p:cNvPr id="19" name="Elipsa 18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Elipsa 19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Elipsa 20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D166D1-2D01-42A8-B31E-92F06A2F21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7544" y="879551"/>
            <a:ext cx="8280400" cy="792164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pl-P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Bold" panose="02010003020600000004" pitchFamily="2" charset="0"/>
              </a:rPr>
              <a:t>CZERNIAKI MAJĄ WIELE CECH CHARAKTERYSTYCZNYCH, KTÓRE UŁATWIAJĄ ICH ROZPOZNANIE. POMAGA W TYM W TYM PROSTE </a:t>
            </a:r>
            <a:r>
              <a:rPr lang="pl-PL" sz="2000" b="1" spc="300" dirty="0">
                <a:solidFill>
                  <a:srgbClr val="E7AE16"/>
                </a:solidFill>
                <a:latin typeface="Signika - Bold" panose="02010003020600000004" pitchFamily="2" charset="0"/>
              </a:rPr>
              <a:t>ABCDE</a:t>
            </a:r>
          </a:p>
        </p:txBody>
      </p:sp>
      <p:sp>
        <p:nvSpPr>
          <p:cNvPr id="5" name="Podtytuł 2">
            <a:extLst>
              <a:ext uri="{FF2B5EF4-FFF2-40B4-BE49-F238E27FC236}">
                <a16:creationId xmlns:a16="http://schemas.microsoft.com/office/drawing/2014/main" id="{003A4A70-E149-4B24-AE75-22B4ED0F39CD}"/>
              </a:ext>
            </a:extLst>
          </p:cNvPr>
          <p:cNvSpPr txBox="1">
            <a:spLocks/>
          </p:cNvSpPr>
          <p:nvPr/>
        </p:nvSpPr>
        <p:spPr>
          <a:xfrm>
            <a:off x="611307" y="1635646"/>
            <a:ext cx="3743325" cy="331236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2880" tIns="91440"/>
          <a:lstStyle/>
          <a:p>
            <a:pPr marL="0" lvl="1">
              <a:defRPr/>
            </a:pPr>
            <a:r>
              <a:rPr lang="pl-PL" dirty="0">
                <a:solidFill>
                  <a:srgbClr val="E7AE16"/>
                </a:solidFill>
                <a:latin typeface="Signika - Bold" panose="02010003020600000004" pitchFamily="2" charset="0"/>
              </a:rPr>
              <a:t>A </a:t>
            </a: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- ASYMETRIA NP. ZNAMIĘ „WYLEWAJĄCE” SIĘ NA JEDNĄ STRONĘ</a:t>
            </a:r>
          </a:p>
          <a:p>
            <a:pPr marL="0" lvl="1">
              <a:defRPr/>
            </a:pPr>
            <a:endParaRPr lang="pl-PL" sz="1200" dirty="0">
              <a:solidFill>
                <a:schemeClr val="tx1"/>
              </a:solidFill>
              <a:latin typeface="Signika - Light" panose="02010003020600000004" pitchFamily="2" charset="0"/>
            </a:endParaRPr>
          </a:p>
          <a:p>
            <a:pPr marL="0" lvl="1">
              <a:defRPr/>
            </a:pPr>
            <a:r>
              <a:rPr lang="pl-PL" dirty="0">
                <a:solidFill>
                  <a:srgbClr val="E7AE16"/>
                </a:solidFill>
                <a:latin typeface="Signika - Bold" panose="02010003020600000004" pitchFamily="2" charset="0"/>
              </a:rPr>
              <a:t>B</a:t>
            </a: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 - BRZEGI POSZARPANE, NIERÓWNOMIERNE, </a:t>
            </a:r>
          </a:p>
          <a:p>
            <a:pPr marL="0" lvl="1">
              <a:defRPr/>
            </a:pP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POSIADAJĄCE ZGRUBIENIA</a:t>
            </a:r>
          </a:p>
          <a:p>
            <a:pPr marL="0" lvl="1">
              <a:defRPr/>
            </a:pPr>
            <a:endParaRPr lang="pl-PL" sz="1200" dirty="0">
              <a:solidFill>
                <a:schemeClr val="tx1"/>
              </a:solidFill>
              <a:latin typeface="Signika - Light" panose="02010003020600000004" pitchFamily="2" charset="0"/>
            </a:endParaRPr>
          </a:p>
          <a:p>
            <a:pPr marL="0" lvl="1">
              <a:defRPr/>
            </a:pPr>
            <a:r>
              <a:rPr lang="pl-PL" dirty="0">
                <a:solidFill>
                  <a:srgbClr val="E7AE16"/>
                </a:solidFill>
                <a:latin typeface="Signika - Bold" panose="02010003020600000004" pitchFamily="2" charset="0"/>
              </a:rPr>
              <a:t>C </a:t>
            </a: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- CZERWONY, CZARNY, </a:t>
            </a:r>
          </a:p>
          <a:p>
            <a:pPr marL="0" lvl="1">
              <a:defRPr/>
            </a:pP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NIEJEDNOLITY KOLOR</a:t>
            </a:r>
          </a:p>
          <a:p>
            <a:pPr marL="0" lvl="1">
              <a:defRPr/>
            </a:pPr>
            <a:endParaRPr lang="pl-PL" sz="1200" dirty="0">
              <a:solidFill>
                <a:schemeClr val="tx1"/>
              </a:solidFill>
              <a:latin typeface="Signika - Light" panose="02010003020600000004" pitchFamily="2" charset="0"/>
            </a:endParaRPr>
          </a:p>
          <a:p>
            <a:pPr marL="0" lvl="1">
              <a:defRPr/>
            </a:pPr>
            <a:r>
              <a:rPr lang="pl-PL" dirty="0">
                <a:solidFill>
                  <a:srgbClr val="E7AE16"/>
                </a:solidFill>
                <a:latin typeface="Signika - Bold" panose="02010003020600000004" pitchFamily="2" charset="0"/>
              </a:rPr>
              <a:t>D </a:t>
            </a: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- DUŻY ROZMIAR, </a:t>
            </a:r>
          </a:p>
          <a:p>
            <a:pPr marL="0" lvl="1">
              <a:defRPr/>
            </a:pP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WIELKOŚĆ ZMIANY POWYŻEJ 6MM</a:t>
            </a:r>
          </a:p>
          <a:p>
            <a:pPr marL="0" lvl="1">
              <a:defRPr/>
            </a:pPr>
            <a:endParaRPr lang="pl-PL" sz="1200" dirty="0">
              <a:solidFill>
                <a:schemeClr val="tx1"/>
              </a:solidFill>
              <a:latin typeface="Signika - Light" panose="02010003020600000004" pitchFamily="2" charset="0"/>
            </a:endParaRPr>
          </a:p>
          <a:p>
            <a:pPr marL="0" lvl="1">
              <a:defRPr/>
            </a:pPr>
            <a:r>
              <a:rPr lang="pl-PL" dirty="0">
                <a:solidFill>
                  <a:srgbClr val="E7AE16"/>
                </a:solidFill>
                <a:latin typeface="Signika - Bold" panose="02010003020600000004" pitchFamily="2" charset="0"/>
              </a:rPr>
              <a:t>E </a:t>
            </a:r>
            <a:r>
              <a:rPr lang="pl-PL" sz="1200" dirty="0">
                <a:solidFill>
                  <a:schemeClr val="tx1"/>
                </a:solidFill>
                <a:latin typeface="Signika - Light" panose="02010003020600000004" pitchFamily="2" charset="0"/>
              </a:rPr>
              <a:t>- EWOLUCJA, CZYLI POSTĘPUJĄCE ZMIANY ZACHODZĄCE W ZNAMIENIU</a:t>
            </a:r>
            <a:endParaRPr lang="pl-PL" sz="1100" dirty="0">
              <a:solidFill>
                <a:schemeClr val="tx1"/>
              </a:solidFill>
              <a:latin typeface="Signika - Light" panose="02010003020600000004" pitchFamily="2" charset="0"/>
            </a:endParaRPr>
          </a:p>
        </p:txBody>
      </p:sp>
      <p:pic>
        <p:nvPicPr>
          <p:cNvPr id="3075" name="Picture 3" descr="C:\Users\grun\Desktop\wzw\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845" y="1326838"/>
            <a:ext cx="1128323" cy="105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grun\Desktop\wzw\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283" y="1734527"/>
            <a:ext cx="1274117" cy="117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grun\Desktop\wzw\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705" y="2505426"/>
            <a:ext cx="1322715" cy="114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grun\Desktop\wzw\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845" y="3787997"/>
            <a:ext cx="1225519" cy="116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grun\Desktop\wzw\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62364"/>
            <a:ext cx="1291019" cy="120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Elipsa 22"/>
          <p:cNvSpPr/>
          <p:nvPr/>
        </p:nvSpPr>
        <p:spPr>
          <a:xfrm>
            <a:off x="6876256" y="3162364"/>
            <a:ext cx="4945546" cy="4945546"/>
          </a:xfrm>
          <a:prstGeom prst="ellipse">
            <a:avLst/>
          </a:prstGeom>
          <a:solidFill>
            <a:srgbClr val="E7A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04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ipsa 7"/>
          <p:cNvSpPr/>
          <p:nvPr/>
        </p:nvSpPr>
        <p:spPr>
          <a:xfrm>
            <a:off x="-1487532" y="2931790"/>
            <a:ext cx="6584757" cy="642216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A5790CD-430F-4F13-92C0-1E335A6C52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82127" y="1419622"/>
            <a:ext cx="3741269" cy="2952032"/>
          </a:xfrm>
        </p:spPr>
        <p:txBody>
          <a:bodyPr>
            <a:normAutofit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pl-PL" sz="1200" dirty="0">
                <a:latin typeface="Signika - Light" panose="02010003020600000004" pitchFamily="2" charset="0"/>
              </a:rPr>
              <a:t>ABY WCZEŚNIE ROZPOZNAĆ CZERNIAKA TRZEBA </a:t>
            </a: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b="1" dirty="0">
                <a:latin typeface="Signika - Light" panose="02010003020600000004" pitchFamily="2" charset="0"/>
              </a:rPr>
              <a:t>DOBRZE ZNAĆ WŁASNE CIAŁO I SKÓRĘ</a:t>
            </a:r>
            <a:br>
              <a:rPr lang="pl-PL" sz="1200" b="1" dirty="0">
                <a:latin typeface="Signika - Light" panose="02010003020600000004" pitchFamily="2" charset="0"/>
              </a:rPr>
            </a:br>
            <a:endParaRPr lang="pl-PL" sz="1200" dirty="0">
              <a:latin typeface="Signika - Light" panose="02010003020600000004" pitchFamily="2" charset="0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pl-PL" sz="1200" b="1" dirty="0">
                <a:latin typeface="Signika - Light" panose="02010003020600000004" pitchFamily="2" charset="0"/>
              </a:rPr>
              <a:t>SAMOOCENĘ POWINNIŚMY WYKONYWAĆ </a:t>
            </a:r>
            <a:br>
              <a:rPr lang="pl-PL" sz="1200" b="1" dirty="0">
                <a:latin typeface="Signika - Light" panose="02010003020600000004" pitchFamily="2" charset="0"/>
              </a:rPr>
            </a:br>
            <a:r>
              <a:rPr lang="pl-PL" sz="1200" b="1" dirty="0">
                <a:latin typeface="Signika - Light" panose="02010003020600000004" pitchFamily="2" charset="0"/>
              </a:rPr>
              <a:t>RAZ W MIESIĄCU</a:t>
            </a:r>
            <a:br>
              <a:rPr lang="pl-PL" sz="1200" b="1" dirty="0">
                <a:latin typeface="Signika - Light" panose="02010003020600000004" pitchFamily="2" charset="0"/>
              </a:rPr>
            </a:br>
            <a:endParaRPr lang="pl-PL" sz="1200" b="1" dirty="0">
              <a:latin typeface="Signika - Light" panose="02010003020600000004" pitchFamily="2" charset="0"/>
            </a:endParaRP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pl-PL" sz="1200" dirty="0">
                <a:latin typeface="Signika - Light" panose="02010003020600000004" pitchFamily="2" charset="0"/>
              </a:rPr>
              <a:t>KAMILA I DAWID WYTŁUMACZĄ WAM, </a:t>
            </a:r>
            <a:br>
              <a:rPr lang="pl-PL" sz="1200" dirty="0">
                <a:latin typeface="Signika - Light" panose="02010003020600000004" pitchFamily="2" charset="0"/>
              </a:rPr>
            </a:br>
            <a:r>
              <a:rPr lang="pl-PL" sz="1200" dirty="0">
                <a:latin typeface="Signika - Light" panose="02010003020600000004" pitchFamily="2" charset="0"/>
              </a:rPr>
              <a:t>JAK SPRAWDZAĆ SKÓRĘ</a:t>
            </a: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pl-PL" sz="1400" dirty="0">
              <a:latin typeface="Signika - Light" panose="02010003020600000004" pitchFamily="2" charset="0"/>
            </a:endParaRP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pl-PL" sz="1400" dirty="0">
              <a:latin typeface="Signika - Light" panose="02010003020600000004" pitchFamily="2" charset="0"/>
            </a:endParaRP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pl-PL" sz="1400" dirty="0">
              <a:latin typeface="Signika - Light" panose="02010003020600000004" pitchFamily="2" charset="0"/>
            </a:endParaRPr>
          </a:p>
        </p:txBody>
      </p:sp>
      <p:pic>
        <p:nvPicPr>
          <p:cNvPr id="4" name="Obraz 3" descr="C:\Users\kingalobzowska\AppData\Local\Microsoft\Windows\Temporary Internet Files\Content.Word\Nowy obraz.bmp">
            <a:hlinkClick r:id="rId2"/>
            <a:extLst>
              <a:ext uri="{FF2B5EF4-FFF2-40B4-BE49-F238E27FC236}">
                <a16:creationId xmlns:a16="http://schemas.microsoft.com/office/drawing/2014/main" id="{A6F15A15-8944-457C-8D98-20C8F535CFC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6527" y="1419622"/>
            <a:ext cx="3987473" cy="230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5" name="Prostokąt 4"/>
          <p:cNvSpPr>
            <a:spLocks noChangeArrowheads="1"/>
          </p:cNvSpPr>
          <p:nvPr/>
        </p:nvSpPr>
        <p:spPr bwMode="auto">
          <a:xfrm>
            <a:off x="5220072" y="4083918"/>
            <a:ext cx="37444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pl-PL" altLang="pl-PL" sz="1200" dirty="0">
                <a:solidFill>
                  <a:srgbClr val="E7AE16"/>
                </a:solidFill>
                <a:latin typeface="Signika - Bold" panose="02010003020600000004" pitchFamily="2" charset="0"/>
              </a:rPr>
              <a:t>FILM DOSTĘPNY NA STRONIE AKADEMII CZERNIAKA </a:t>
            </a:r>
            <a:r>
              <a:rPr lang="pl-PL" altLang="pl-PL" sz="1200" dirty="0">
                <a:solidFill>
                  <a:srgbClr val="656565"/>
                </a:solidFill>
                <a:latin typeface="Signika - Light" panose="02010003020600000004" pitchFamily="2" charset="0"/>
              </a:rPr>
              <a:t>http://www.akademiaczerniaka.pl/kampania-znamie-znam-je/program-do-szkol-ponadgimnazjalnych/film-edukacyjny-dla-uczniow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576017" y="187660"/>
            <a:ext cx="7906910" cy="591716"/>
            <a:chOff x="553522" y="187660"/>
            <a:chExt cx="7906910" cy="591716"/>
          </a:xfrm>
        </p:grpSpPr>
        <p:sp>
          <p:nvSpPr>
            <p:cNvPr id="10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6372164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SAMOBADANIE SKÓRY</a:t>
              </a:r>
            </a:p>
          </p:txBody>
        </p:sp>
        <p:sp>
          <p:nvSpPr>
            <p:cNvPr id="11" name="Elipsa 10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Elipsa 11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Elipsa 12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4" name="Elipsa 13"/>
          <p:cNvSpPr/>
          <p:nvPr/>
        </p:nvSpPr>
        <p:spPr>
          <a:xfrm>
            <a:off x="839817" y="1590797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839817" y="2442716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839817" y="3318989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987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1">
            <a:extLst>
              <a:ext uri="{FF2B5EF4-FFF2-40B4-BE49-F238E27FC236}">
                <a16:creationId xmlns:a16="http://schemas.microsoft.com/office/drawing/2014/main" id="{E6951016-3D5D-4D72-995D-4C556F91F7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7544" y="1419299"/>
            <a:ext cx="8424862" cy="4464819"/>
          </a:xfrm>
        </p:spPr>
        <p:txBody>
          <a:bodyPr>
            <a:normAutofit/>
          </a:bodyPr>
          <a:lstStyle/>
          <a:p>
            <a:pPr marL="682625" lvl="2" indent="0">
              <a:buNone/>
              <a:defRPr/>
            </a:pP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Nie opalaj się w solarium! 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– w przypadku młodych ludzi jest to najważniejszy czynnik wywołujący czerniaki. </a:t>
            </a:r>
            <a:b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kern="1200">
                <a:solidFill>
                  <a:schemeClr val="tx1"/>
                </a:solidFill>
                <a:effectLst/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Od 2018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roku korzystanie z solariów przez osoby poniżej 18 roku życia jest zabronione przez prawo polskie</a:t>
            </a:r>
            <a:br>
              <a:rPr lang="pl-PL" sz="1200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br>
              <a:rPr lang="pl-PL" sz="1200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U</a:t>
            </a: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nikaj 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przebywania w </a:t>
            </a: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pełnym słońcu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 w godzinach 11.00-16.00</a:t>
            </a:r>
          </a:p>
          <a:p>
            <a:pPr marL="682625" lvl="2" indent="0">
              <a:buNone/>
              <a:defRPr/>
            </a:pPr>
            <a:b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Chroń skórę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stosuj kremy z wysokimi filtrami UV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, noś czapkę i okulary przeciwsłoneczne – latem nawet podczas pochmurnych dni należy stosować ochronę. </a:t>
            </a: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Pamiętaj o ochronie skóry także podczas uprawiania sportu </a:t>
            </a:r>
            <a:b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na świeżym powietrzu!</a:t>
            </a:r>
          </a:p>
          <a:p>
            <a:pPr marL="682625" lvl="2" indent="0">
              <a:buNone/>
              <a:defRPr/>
            </a:pPr>
            <a:b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Raz w miesiącu oglądaj swoją skórę 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– sprawdź, czy Twoje znamiona </a:t>
            </a:r>
            <a:b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nie zmieniają się lub czy nie pojawiły się nowe</a:t>
            </a:r>
          </a:p>
          <a:p>
            <a:pPr marL="682625" lvl="2" indent="0">
              <a:buNone/>
              <a:defRPr/>
            </a:pPr>
            <a:b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Jeśli zauważysz, że coś podejrzanego dzieje się z Twoim </a:t>
            </a:r>
            <a:b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znamieniem, </a:t>
            </a: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udaj się do dermatologa  lub chirurga-onkologa</a:t>
            </a:r>
          </a:p>
          <a:p>
            <a:pPr marL="682625" lvl="2" indent="0">
              <a:buNone/>
              <a:defRPr/>
            </a:pPr>
            <a:b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Przynajmniej raz na rok </a:t>
            </a: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odwiedzaj dermatologa  lub </a:t>
            </a:r>
            <a:b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pl-PL" sz="1200" b="1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chirurga-onkologa</a:t>
            </a:r>
            <a:r>
              <a:rPr lang="pl-PL" sz="1200" dirty="0"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, aby sprawdził czy wszystko w porządku</a:t>
            </a:r>
          </a:p>
          <a:p>
            <a:pPr marL="265176" indent="-265176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pl-PL" sz="1200" dirty="0">
              <a:latin typeface="Signika - Light" panose="02010003020600000004" pitchFamily="2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1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0" t="5527" r="7370" b="3291"/>
          <a:stretch>
            <a:fillRect/>
          </a:stretch>
        </p:blipFill>
        <p:spPr bwMode="auto">
          <a:xfrm>
            <a:off x="6306493" y="3003798"/>
            <a:ext cx="2514600" cy="197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upa 11"/>
          <p:cNvGrpSpPr/>
          <p:nvPr/>
        </p:nvGrpSpPr>
        <p:grpSpPr>
          <a:xfrm>
            <a:off x="576017" y="187660"/>
            <a:ext cx="7906910" cy="591716"/>
            <a:chOff x="553522" y="187660"/>
            <a:chExt cx="7906910" cy="591716"/>
          </a:xfrm>
        </p:grpSpPr>
        <p:sp>
          <p:nvSpPr>
            <p:cNvPr id="13" name="Podtytuł 2">
              <a:extLst>
                <a:ext uri="{FF2B5EF4-FFF2-40B4-BE49-F238E27FC236}">
                  <a16:creationId xmlns:a16="http://schemas.microsoft.com/office/drawing/2014/main" id="{A77289D8-3C6A-4FEC-A8B7-BFA51474A585}"/>
                </a:ext>
              </a:extLst>
            </p:cNvPr>
            <p:cNvSpPr txBox="1">
              <a:spLocks/>
            </p:cNvSpPr>
            <p:nvPr/>
          </p:nvSpPr>
          <p:spPr>
            <a:xfrm>
              <a:off x="2088268" y="187660"/>
              <a:ext cx="6372164" cy="591716"/>
            </a:xfrm>
            <a:prstGeom prst="rect">
              <a:avLst/>
            </a:prstGeom>
          </p:spPr>
          <p:txBody>
            <a:bodyPr lIns="182880" tIns="91440">
              <a:normAutofit/>
            </a:bodyPr>
            <a:lstStyle/>
            <a:p>
              <a:pPr marL="265176" indent="-265176" eaLnBrk="1" fontAlgn="auto" hangingPunct="1">
                <a:spcBef>
                  <a:spcPts val="25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defRPr/>
              </a:pPr>
              <a:r>
                <a:rPr lang="pl-PL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ZASADY NA WAGĘ ZŁOTA</a:t>
              </a:r>
            </a:p>
          </p:txBody>
        </p:sp>
        <p:sp>
          <p:nvSpPr>
            <p:cNvPr id="14" name="Elipsa 13"/>
            <p:cNvSpPr/>
            <p:nvPr/>
          </p:nvSpPr>
          <p:spPr>
            <a:xfrm>
              <a:off x="553522" y="394052"/>
              <a:ext cx="235145" cy="23514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5" name="Elipsa 14"/>
            <p:cNvSpPr/>
            <p:nvPr/>
          </p:nvSpPr>
          <p:spPr>
            <a:xfrm>
              <a:off x="946653" y="355135"/>
              <a:ext cx="312979" cy="312979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Elipsa 15"/>
            <p:cNvSpPr/>
            <p:nvPr/>
          </p:nvSpPr>
          <p:spPr>
            <a:xfrm>
              <a:off x="1403648" y="320837"/>
              <a:ext cx="378705" cy="378705"/>
            </a:xfrm>
            <a:prstGeom prst="ellipse">
              <a:avLst/>
            </a:prstGeom>
            <a:solidFill>
              <a:srgbClr val="EBB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7" name="Elipsa 16"/>
          <p:cNvSpPr/>
          <p:nvPr/>
        </p:nvSpPr>
        <p:spPr>
          <a:xfrm>
            <a:off x="767735" y="1491307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Elipsa 17"/>
          <p:cNvSpPr/>
          <p:nvPr/>
        </p:nvSpPr>
        <p:spPr>
          <a:xfrm>
            <a:off x="767735" y="1995363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Elipsa 18"/>
          <p:cNvSpPr/>
          <p:nvPr/>
        </p:nvSpPr>
        <p:spPr>
          <a:xfrm>
            <a:off x="767735" y="4400999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Elipsa 19"/>
          <p:cNvSpPr/>
          <p:nvPr/>
        </p:nvSpPr>
        <p:spPr>
          <a:xfrm>
            <a:off x="767735" y="3219499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Elipsa 20"/>
          <p:cNvSpPr/>
          <p:nvPr/>
        </p:nvSpPr>
        <p:spPr>
          <a:xfrm>
            <a:off x="767735" y="2499419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Elipsa 21"/>
          <p:cNvSpPr/>
          <p:nvPr/>
        </p:nvSpPr>
        <p:spPr>
          <a:xfrm>
            <a:off x="767735" y="3815393"/>
            <a:ext cx="258660" cy="258660"/>
          </a:xfrm>
          <a:prstGeom prst="ellipse">
            <a:avLst/>
          </a:prstGeom>
          <a:solidFill>
            <a:srgbClr val="EBB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pole tekstowe 22"/>
          <p:cNvSpPr txBox="1"/>
          <p:nvPr/>
        </p:nvSpPr>
        <p:spPr>
          <a:xfrm>
            <a:off x="704932" y="978282"/>
            <a:ext cx="494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- Light" panose="02010003020600000004" pitchFamily="2" charset="0"/>
                <a:ea typeface="Lato Light" panose="020F0502020204030203" pitchFamily="34" charset="0"/>
                <a:cs typeface="Lato Light" panose="020F0502020204030203" pitchFamily="34" charset="0"/>
              </a:rPr>
              <a:t>ZŁOTE ZASADY OCHRONY PRZED CZERNIAKIEM:</a:t>
            </a:r>
          </a:p>
        </p:txBody>
      </p:sp>
    </p:spTree>
    <p:extLst>
      <p:ext uri="{BB962C8B-B14F-4D97-AF65-F5344CB8AC3E}">
        <p14:creationId xmlns:p14="http://schemas.microsoft.com/office/powerpoint/2010/main" val="226040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FD5CD1275CAD44B670B9AA14608C2D" ma:contentTypeVersion="7" ma:contentTypeDescription="Create a new document." ma:contentTypeScope="" ma:versionID="f4749977c8ae84a7b284a7a63de6c54a">
  <xsd:schema xmlns:xsd="http://www.w3.org/2001/XMLSchema" xmlns:xs="http://www.w3.org/2001/XMLSchema" xmlns:p="http://schemas.microsoft.com/office/2006/metadata/properties" xmlns:ns2="a174152b-770f-4a1c-b39d-be3dd39435c0" targetNamespace="http://schemas.microsoft.com/office/2006/metadata/properties" ma:root="true" ma:fieldsID="35df7d06cf06737a7bce875f1c01f9fa" ns2:_="">
    <xsd:import namespace="a174152b-770f-4a1c-b39d-be3dd39435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74152b-770f-4a1c-b39d-be3dd39435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DA9C15-8C3E-459D-89C3-84AA5B72ED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74152b-770f-4a1c-b39d-be3dd39435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5A5740-7137-40DC-9C34-90144BDDB8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B38D9E-23E3-4B2B-B9BA-B978010AF6D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704</Words>
  <Application>Microsoft Office PowerPoint</Application>
  <PresentationFormat>Pokaz na ekranie (16:9)</PresentationFormat>
  <Paragraphs>99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Lato Light</vt:lpstr>
      <vt:lpstr>Signika - Light</vt:lpstr>
      <vt:lpstr>Signika - Bold</vt:lpstr>
      <vt:lpstr>Calibri</vt:lpstr>
      <vt:lpstr>Wingdings 2</vt:lpstr>
      <vt:lpstr>Arial</vt:lpstr>
      <vt:lpstr>Motyw pakietu Office</vt:lpstr>
      <vt:lpstr>Znamię! Znam je?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Znamię! Znam je?</dc:title>
  <dc:creator>Leszek Grün</dc:creator>
  <cp:lastModifiedBy>PSSE Toruń - Jolanta Czyżniewska</cp:lastModifiedBy>
  <cp:revision>25</cp:revision>
  <dcterms:created xsi:type="dcterms:W3CDTF">2019-10-13T17:32:08Z</dcterms:created>
  <dcterms:modified xsi:type="dcterms:W3CDTF">2025-12-15T10:08:41Z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0x01010058FD5CD1275CAD44B670B9AA14608C2D</vt:lpwstr>
  </property>
  <property fmtid="{D5CDD505-2E9C-101B-9397-08002B2CF9AE}" pid="3" name="Order">
    <vt:r8>303400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</Properties>
</file>